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84" r:id="rId1"/>
  </p:sldMasterIdLst>
  <p:notesMasterIdLst>
    <p:notesMasterId r:id="rId49"/>
  </p:notesMasterIdLst>
  <p:handoutMasterIdLst>
    <p:handoutMasterId r:id="rId50"/>
  </p:handoutMasterIdLst>
  <p:sldIdLst>
    <p:sldId id="321" r:id="rId2"/>
    <p:sldId id="257" r:id="rId3"/>
    <p:sldId id="259" r:id="rId4"/>
    <p:sldId id="319" r:id="rId5"/>
    <p:sldId id="298" r:id="rId6"/>
    <p:sldId id="316" r:id="rId7"/>
    <p:sldId id="293" r:id="rId8"/>
    <p:sldId id="294" r:id="rId9"/>
    <p:sldId id="258" r:id="rId10"/>
    <p:sldId id="256" r:id="rId11"/>
    <p:sldId id="304" r:id="rId12"/>
    <p:sldId id="323" r:id="rId13"/>
    <p:sldId id="297" r:id="rId14"/>
    <p:sldId id="326" r:id="rId15"/>
    <p:sldId id="261" r:id="rId16"/>
    <p:sldId id="317" r:id="rId17"/>
    <p:sldId id="260" r:id="rId18"/>
    <p:sldId id="264" r:id="rId19"/>
    <p:sldId id="329" r:id="rId20"/>
    <p:sldId id="299" r:id="rId21"/>
    <p:sldId id="300" r:id="rId22"/>
    <p:sldId id="303" r:id="rId23"/>
    <p:sldId id="292" r:id="rId24"/>
    <p:sldId id="291" r:id="rId25"/>
    <p:sldId id="301" r:id="rId26"/>
    <p:sldId id="330" r:id="rId27"/>
    <p:sldId id="305" r:id="rId28"/>
    <p:sldId id="289" r:id="rId29"/>
    <p:sldId id="306" r:id="rId30"/>
    <p:sldId id="307" r:id="rId31"/>
    <p:sldId id="308" r:id="rId32"/>
    <p:sldId id="309" r:id="rId33"/>
    <p:sldId id="310" r:id="rId34"/>
    <p:sldId id="266" r:id="rId35"/>
    <p:sldId id="331" r:id="rId36"/>
    <p:sldId id="312" r:id="rId37"/>
    <p:sldId id="311" r:id="rId38"/>
    <p:sldId id="313" r:id="rId39"/>
    <p:sldId id="314" r:id="rId40"/>
    <p:sldId id="315" r:id="rId41"/>
    <p:sldId id="318" r:id="rId42"/>
    <p:sldId id="302" r:id="rId43"/>
    <p:sldId id="322" r:id="rId44"/>
    <p:sldId id="283" r:id="rId45"/>
    <p:sldId id="320" r:id="rId46"/>
    <p:sldId id="296" r:id="rId47"/>
    <p:sldId id="274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610" autoAdjust="0"/>
    <p:restoredTop sz="86404" autoAdjust="0"/>
  </p:normalViewPr>
  <p:slideViewPr>
    <p:cSldViewPr>
      <p:cViewPr varScale="1">
        <p:scale>
          <a:sx n="87" d="100"/>
          <a:sy n="87" d="100"/>
        </p:scale>
        <p:origin x="63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2772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-22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B21AC6-5341-4666-8F45-4B708B03F643}" type="datetimeFigureOut">
              <a:rPr lang="ru-RU" smtClean="0"/>
              <a:pPr/>
              <a:t>вт 08.04.25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D57088-72A6-4215-AB42-F95848EDBF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602D91-EA86-4CA9-A9FC-F45B15D68848}" type="datetimeFigureOut">
              <a:rPr lang="ru-RU" smtClean="0"/>
              <a:pPr/>
              <a:t>вт 08.04.25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BD6557-903A-4A59-BAEF-EBDC9916CBA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50503-CAC1-495D-8966-D1BBEDF3B0A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723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D6557-903A-4A59-BAEF-EBDC9916CBA5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D6557-903A-4A59-BAEF-EBDC9916CBA5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 08.04.25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 08.04.25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 08.04.25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 08.04.25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 08.04.25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 08.04.25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 08.04.25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 08.04.25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 08.04.25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 08.04.25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 08.04.25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вт 08.04.25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rutube.ru/video/3c41f70a72193ce58b967b4cb764216a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6.jpeg"/><Relationship Id="rId7" Type="http://schemas.openxmlformats.org/officeDocument/2006/relationships/image" Target="../media/image79.jpeg"/><Relationship Id="rId2" Type="http://schemas.openxmlformats.org/officeDocument/2006/relationships/hyperlink" Target="https://rutube.ru/video/private/8bf8b5a52eef2896889371971d36529b/?p=qaxaiw4MajZJZpzmM2zY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6.jpeg"/><Relationship Id="rId7" Type="http://schemas.openxmlformats.org/officeDocument/2006/relationships/image" Target="../media/image86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bur-87-ul.tvoysadik.ru/site/pub?id=4138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03000681.&#1077;&#1089;&#1080;&#1084;&#1087;.&#1088;&#1092;/site/pub?id=74343" TargetMode="Externa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ur-87-ul.tvoysadik.ru/site/pub?id=4295" TargetMode="Externa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3F3E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6428" y="481"/>
            <a:ext cx="9144000" cy="6857519"/>
            <a:chOff x="0" y="0"/>
            <a:chExt cx="20104099" cy="11308556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20104099" cy="1130855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226347" y="267772"/>
              <a:ext cx="2409313" cy="169070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781709" y="380029"/>
              <a:ext cx="4344589" cy="146618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69354" y="2624773"/>
            <a:ext cx="7863085" cy="2801625"/>
          </a:xfrm>
          <a:prstGeom prst="rect">
            <a:avLst/>
          </a:prstGeom>
          <a:noFill/>
        </p:spPr>
        <p:txBody>
          <a:bodyPr wrap="square" lIns="46570" tIns="23285" rIns="46570" bIns="23285" rtlCol="0">
            <a:spAutoFit/>
          </a:bodyPr>
          <a:lstStyle/>
          <a:p>
            <a:pPr algn="ctr"/>
            <a:r>
              <a:rPr lang="ru-RU" sz="3100" dirty="0">
                <a:solidFill>
                  <a:schemeClr val="accent4">
                    <a:lumMod val="50000"/>
                  </a:schemeClr>
                </a:solidFill>
              </a:rPr>
              <a:t>ТЕМА: </a:t>
            </a:r>
            <a:r>
              <a:rPr lang="ru-RU" sz="3700" dirty="0">
                <a:solidFill>
                  <a:srgbClr val="FF0000"/>
                </a:solidFill>
              </a:rPr>
              <a:t>«Природа вокруг нас: </a:t>
            </a:r>
          </a:p>
          <a:p>
            <a:pPr algn="ctr"/>
            <a:r>
              <a:rPr lang="ru-RU" sz="3700" dirty="0">
                <a:solidFill>
                  <a:srgbClr val="FF0000"/>
                </a:solidFill>
              </a:rPr>
              <a:t>основы экологического воспитания дошкольников»</a:t>
            </a:r>
          </a:p>
          <a:p>
            <a:r>
              <a:rPr lang="ru-RU" sz="3400" dirty="0">
                <a:solidFill>
                  <a:srgbClr val="24356B"/>
                </a:solidFill>
              </a:rPr>
              <a:t>Воспитатели: Надежда Александровна Ч.</a:t>
            </a:r>
          </a:p>
          <a:p>
            <a:pPr algn="ctr"/>
            <a:r>
              <a:rPr lang="ru-RU" sz="3400" dirty="0">
                <a:solidFill>
                  <a:srgbClr val="24356B"/>
                </a:solidFill>
              </a:rPr>
              <a:t>           Елена Алексеевна Р.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728192" cy="1728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7348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7a17b9c29369ffb0e6353f0f8d4352e8_l-5339410-images-thumbs&amp;n=13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7704" y="1371600"/>
            <a:ext cx="4248472" cy="1049288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ОзероБайкал</a:t>
            </a:r>
            <a:endParaRPr lang="ru-RU" dirty="0"/>
          </a:p>
        </p:txBody>
      </p:sp>
      <p:pic>
        <p:nvPicPr>
          <p:cNvPr id="6146" name="Picture 2" descr="https://onlineexpo.com/site/assets/files/145242/turisticheskie_ob_ekty_bol_shoi.1920x108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612508" cy="2592288"/>
          </a:xfrm>
          <a:prstGeom prst="rect">
            <a:avLst/>
          </a:prstGeom>
          <a:noFill/>
        </p:spPr>
      </p:pic>
      <p:pic>
        <p:nvPicPr>
          <p:cNvPr id="6148" name="Picture 4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0045" y="3717032"/>
            <a:ext cx="3984443" cy="2988333"/>
          </a:xfrm>
          <a:prstGeom prst="rect">
            <a:avLst/>
          </a:prstGeom>
          <a:noFill/>
        </p:spPr>
      </p:pic>
      <p:pic>
        <p:nvPicPr>
          <p:cNvPr id="6150" name="Picture 6" descr="Picture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140968"/>
            <a:ext cx="4545224" cy="3030149"/>
          </a:xfrm>
          <a:prstGeom prst="rect">
            <a:avLst/>
          </a:prstGeom>
          <a:noFill/>
        </p:spPr>
      </p:pic>
      <p:pic>
        <p:nvPicPr>
          <p:cNvPr id="6152" name="Picture 8" descr="Picture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548680"/>
            <a:ext cx="4087246" cy="273630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275856" y="3140968"/>
            <a:ext cx="3384376" cy="648072"/>
          </a:xfrm>
          <a:prstGeom prst="rect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accent4">
                    <a:lumMod val="50000"/>
                  </a:schemeClr>
                </a:solidFill>
              </a:rPr>
              <a:t>Озеро Байкал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i?id=7a17b9c29369ffb0e6353f0f8d4352e8_l-5339410-images-thumbs&amp;n=13">
            <a:extLst>
              <a:ext uri="{FF2B5EF4-FFF2-40B4-BE49-F238E27FC236}">
                <a16:creationId xmlns:a16="http://schemas.microsoft.com/office/drawing/2014/main" id="{E56AD216-279E-4451-9D19-BBB87C824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1376772"/>
            <a:ext cx="8640960" cy="410445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rgbClr val="C00000"/>
              </a:solidFill>
            </a:endParaRPr>
          </a:p>
          <a:p>
            <a:pPr algn="ctr"/>
            <a:r>
              <a:rPr lang="ru-RU" sz="5400" b="1" dirty="0">
                <a:solidFill>
                  <a:srgbClr val="C00000"/>
                </a:solidFill>
              </a:rPr>
              <a:t>Творческая  группа</a:t>
            </a:r>
          </a:p>
          <a:p>
            <a:pPr algn="ctr"/>
            <a:r>
              <a:rPr lang="ru-RU" sz="5400" b="1" dirty="0">
                <a:solidFill>
                  <a:srgbClr val="C00000"/>
                </a:solidFill>
              </a:rPr>
              <a:t>«ЭКОЛОГИЯ  И МЫ»</a:t>
            </a:r>
          </a:p>
        </p:txBody>
      </p:sp>
      <p:pic>
        <p:nvPicPr>
          <p:cNvPr id="4" name="Рисунок 3" descr="Контур озера байкал на прозрачном фоне (33 фото)"/>
          <p:cNvPicPr/>
          <p:nvPr/>
        </p:nvPicPr>
        <p:blipFill rotWithShape="1">
          <a:blip r:embed="rId3" cstate="print"/>
          <a:srcRect l="11892" t="9783" r="9619" b="11840"/>
          <a:stretch/>
        </p:blipFill>
        <p:spPr bwMode="auto">
          <a:xfrm>
            <a:off x="3311859" y="404664"/>
            <a:ext cx="2412269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5447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i?id=7a17b9c29369ffb0e6353f0f8d4352e8_l-5339410-images-thumbs&amp;n=13">
            <a:extLst>
              <a:ext uri="{FF2B5EF4-FFF2-40B4-BE49-F238E27FC236}">
                <a16:creationId xmlns:a16="http://schemas.microsoft.com/office/drawing/2014/main" id="{E56AD216-279E-4451-9D19-BBB87C824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395536" y="548680"/>
            <a:ext cx="8424936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ель: 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формирование экологического сознания и мышления у детей.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Усилить региональную направленность экологического воспитания. 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адачи: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1.Дать детям представление о роли воды в жизни человека, растений и животных;</a:t>
            </a:r>
            <a:r>
              <a:rPr kumimoji="0" lang="ru-RU" sz="24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е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ё свойствах.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2.Сформировать первичные представления об объектах окружающего мира (озере Байкал, об особенностях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природы Бурятии, флоре и фауне нашего края).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Привлечь внимание воспитанников к экологической проблеме загрязнения озера Байкал мусорными свалками, нахождению путей решения этой проблемы через познавательно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исследовательскую деятельность.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47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7a17b9c29369ffb0e6353f0f8d4352e8_l-5339410-images-thumbs&amp;n=13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7" name="Стрелка вниз 16"/>
          <p:cNvSpPr/>
          <p:nvPr/>
        </p:nvSpPr>
        <p:spPr>
          <a:xfrm rot="845015">
            <a:off x="1625532" y="1706345"/>
            <a:ext cx="360040" cy="1794376"/>
          </a:xfrm>
          <a:prstGeom prst="down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4283968" y="1772816"/>
            <a:ext cx="360040" cy="1698488"/>
          </a:xfrm>
          <a:prstGeom prst="down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 rot="20803655">
            <a:off x="7142659" y="1722146"/>
            <a:ext cx="388170" cy="1738628"/>
          </a:xfrm>
          <a:prstGeom prst="down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79512" y="3933056"/>
            <a:ext cx="2664296" cy="1512168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Подготовительный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131840" y="3933056"/>
            <a:ext cx="2736304" cy="1512168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Основной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156176" y="3933056"/>
            <a:ext cx="2771800" cy="1512168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Итоговый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259632" y="404664"/>
            <a:ext cx="6624736" cy="9144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rgbClr val="002060"/>
                </a:solidFill>
              </a:rPr>
              <a:t>Этапы проекта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i?id=7a17b9c29369ffb0e6353f0f8d4352e8_l-5339410-images-thumbs&amp;n=13">
            <a:extLst>
              <a:ext uri="{FF2B5EF4-FFF2-40B4-BE49-F238E27FC236}">
                <a16:creationId xmlns:a16="http://schemas.microsoft.com/office/drawing/2014/main" id="{E56AD216-279E-4451-9D19-BBB87C824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483768" y="332656"/>
            <a:ext cx="4896544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 </a:t>
            </a:r>
            <a:r>
              <a:rPr lang="ru-RU" sz="2800" b="1" dirty="0">
                <a:solidFill>
                  <a:schemeClr val="bg1"/>
                </a:solidFill>
              </a:rPr>
              <a:t>этап</a:t>
            </a:r>
            <a:r>
              <a:rPr lang="en-US" sz="2800" b="1" dirty="0">
                <a:solidFill>
                  <a:schemeClr val="bg1"/>
                </a:solidFill>
              </a:rPr>
              <a:t> -</a:t>
            </a:r>
            <a:r>
              <a:rPr lang="ru-RU" sz="2800" b="1" dirty="0">
                <a:solidFill>
                  <a:schemeClr val="bg1"/>
                </a:solidFill>
              </a:rPr>
              <a:t> Подготовительный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endParaRPr lang="ru-RU" sz="2800" b="1" dirty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51520" y="960403"/>
            <a:ext cx="8640960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адачи: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создавать условия для формирования у детей познавательного    интереса; 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познакомить детей со свойствами воды (вкус, цвет, запах, текучесть); 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уточнить значение воды для всего живого; 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воспитывать у детей осознанного, бережного отношения к воде, как важному природному ресурсу; 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привлечь родителей детей к взаимодействию с детским садом. 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395535" y="5841558"/>
            <a:ext cx="59766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Познавательное видео «</a:t>
            </a:r>
            <a:r>
              <a:rPr kumimoji="0" lang="ru-RU" sz="1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Вода-д</a:t>
            </a:r>
            <a:r>
              <a:rPr kumimoji="0" lang="ru-RU" sz="1400" b="0" i="0" u="none" strike="noStrike" cap="none" normalizeH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етям</a:t>
            </a:r>
            <a:r>
              <a:rPr kumimoji="0" lang="ru-RU" sz="14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!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Ссылка: </a:t>
            </a:r>
            <a:r>
              <a:rPr lang="en-US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https://rutube.ru/video/3c41f70a72193ce58b967b4cb764216a</a:t>
            </a:r>
            <a:r>
              <a:rPr lang="en-US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47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i?id=7a17b9c29369ffb0e6353f0f8d4352e8_l-5339410-images-thumbs&amp;n=13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Сергей\Desktop\разные фото на всеобуч\20190422_0914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680520" cy="3510390"/>
          </a:xfrm>
          <a:prstGeom prst="rect">
            <a:avLst/>
          </a:prstGeom>
          <a:noFill/>
        </p:spPr>
      </p:pic>
      <p:pic>
        <p:nvPicPr>
          <p:cNvPr id="1028" name="Picture 4" descr="C:\Users\Сергей\Desktop\разные фото на всеобуч\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260648"/>
            <a:ext cx="3312368" cy="4416490"/>
          </a:xfrm>
          <a:prstGeom prst="rect">
            <a:avLst/>
          </a:prstGeom>
          <a:noFill/>
        </p:spPr>
      </p:pic>
      <p:pic>
        <p:nvPicPr>
          <p:cNvPr id="4" name="Picture 2" descr="C:\Users\Сергей\Desktop\разные фото на всеобуч\20190408_094652.jpg"/>
          <p:cNvPicPr>
            <a:picLocks noChangeAspect="1" noChangeArrowheads="1"/>
          </p:cNvPicPr>
          <p:nvPr/>
        </p:nvPicPr>
        <p:blipFill>
          <a:blip r:embed="rId5" cstate="print"/>
          <a:srcRect b="12500"/>
          <a:stretch>
            <a:fillRect/>
          </a:stretch>
        </p:blipFill>
        <p:spPr bwMode="auto">
          <a:xfrm>
            <a:off x="2856992" y="3501008"/>
            <a:ext cx="2877424" cy="33569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i?id=7a17b9c29369ffb0e6353f0f8d4352e8_l-5339410-images-thumbs&amp;n=13">
            <a:extLst>
              <a:ext uri="{FF2B5EF4-FFF2-40B4-BE49-F238E27FC236}">
                <a16:creationId xmlns:a16="http://schemas.microsoft.com/office/drawing/2014/main" id="{E56AD216-279E-4451-9D19-BBB87C824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Пользователь\Desktop\педсовет\20230322_09143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92"/>
          <a:stretch/>
        </p:blipFill>
        <p:spPr bwMode="auto">
          <a:xfrm>
            <a:off x="3131840" y="3573016"/>
            <a:ext cx="5796136" cy="30963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Пользователь\Desktop\педсовет\20230322_093614 (1)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" r="13653"/>
          <a:stretch/>
        </p:blipFill>
        <p:spPr bwMode="auto">
          <a:xfrm>
            <a:off x="251520" y="188640"/>
            <a:ext cx="5940425" cy="32262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86166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i?id=7a17b9c29369ffb0e6353f0f8d4352e8_l-5339410-images-thumbs&amp;n=13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49" name="Picture 1" descr="C:\Users\Сергей\Desktop\Загадочная вода фото\1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0688"/>
            <a:ext cx="4704961" cy="2232248"/>
          </a:xfrm>
          <a:prstGeom prst="rect">
            <a:avLst/>
          </a:prstGeom>
          <a:noFill/>
        </p:spPr>
      </p:pic>
      <p:pic>
        <p:nvPicPr>
          <p:cNvPr id="2050" name="Picture 2" descr="C:\Users\Сергей\Desktop\Загадочная вода фото\113.jpg"/>
          <p:cNvPicPr>
            <a:picLocks noChangeAspect="1" noChangeArrowheads="1"/>
          </p:cNvPicPr>
          <p:nvPr/>
        </p:nvPicPr>
        <p:blipFill>
          <a:blip r:embed="rId4" cstate="print"/>
          <a:srcRect r="14006"/>
          <a:stretch>
            <a:fillRect/>
          </a:stretch>
        </p:blipFill>
        <p:spPr bwMode="auto">
          <a:xfrm>
            <a:off x="179512" y="3068960"/>
            <a:ext cx="4944169" cy="2736304"/>
          </a:xfrm>
          <a:prstGeom prst="rect">
            <a:avLst/>
          </a:prstGeom>
          <a:noFill/>
        </p:spPr>
      </p:pic>
      <p:pic>
        <p:nvPicPr>
          <p:cNvPr id="2052" name="Picture 4" descr="C:\Users\Сергей\Desktop\Загадочная вода фото\123.jpg"/>
          <p:cNvPicPr>
            <a:picLocks noChangeAspect="1" noChangeArrowheads="1"/>
          </p:cNvPicPr>
          <p:nvPr/>
        </p:nvPicPr>
        <p:blipFill>
          <a:blip r:embed="rId5" cstate="print"/>
          <a:srcRect l="31631" r="6891" b="-11619"/>
          <a:stretch>
            <a:fillRect/>
          </a:stretch>
        </p:blipFill>
        <p:spPr bwMode="auto">
          <a:xfrm>
            <a:off x="5220071" y="3356992"/>
            <a:ext cx="3692503" cy="3240360"/>
          </a:xfrm>
          <a:prstGeom prst="rect">
            <a:avLst/>
          </a:prstGeom>
          <a:noFill/>
        </p:spPr>
      </p:pic>
      <p:pic>
        <p:nvPicPr>
          <p:cNvPr id="2053" name="Picture 5" descr="C:\Users\Сергей\Desktop\Загадочная вода фото\128.jpg"/>
          <p:cNvPicPr>
            <a:picLocks noChangeAspect="1" noChangeArrowheads="1"/>
          </p:cNvPicPr>
          <p:nvPr/>
        </p:nvPicPr>
        <p:blipFill>
          <a:blip r:embed="rId6" cstate="print"/>
          <a:srcRect l="17800" r="18911"/>
          <a:stretch>
            <a:fillRect/>
          </a:stretch>
        </p:blipFill>
        <p:spPr bwMode="auto">
          <a:xfrm>
            <a:off x="5364088" y="404664"/>
            <a:ext cx="3410298" cy="2664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i?id=7a17b9c29369ffb0e6353f0f8d4352e8_l-5339410-images-thumbs&amp;n=13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0418" name="Picture 2" descr="C:\Users\Сергей\Desktop\БАЙКАЛ ФОТО\IMG-3aed76bef1368072a9647d6052087ea3-V.jpg"/>
          <p:cNvPicPr>
            <a:picLocks noChangeAspect="1" noChangeArrowheads="1"/>
          </p:cNvPicPr>
          <p:nvPr/>
        </p:nvPicPr>
        <p:blipFill>
          <a:blip r:embed="rId3" cstate="print"/>
          <a:srcRect l="21650" r="12201" b="4564"/>
          <a:stretch>
            <a:fillRect/>
          </a:stretch>
        </p:blipFill>
        <p:spPr bwMode="auto">
          <a:xfrm>
            <a:off x="179512" y="620688"/>
            <a:ext cx="3987295" cy="2592288"/>
          </a:xfrm>
          <a:prstGeom prst="rect">
            <a:avLst/>
          </a:prstGeom>
          <a:noFill/>
        </p:spPr>
      </p:pic>
      <p:pic>
        <p:nvPicPr>
          <p:cNvPr id="60419" name="Picture 3" descr="C:\Users\Сергей\Desktop\БАЙКАЛ ФОТО\IMG-5b2c05d4c6ad914909d5d496cf37d9ac-V.jpg"/>
          <p:cNvPicPr>
            <a:picLocks noChangeAspect="1" noChangeArrowheads="1"/>
          </p:cNvPicPr>
          <p:nvPr/>
        </p:nvPicPr>
        <p:blipFill>
          <a:blip r:embed="rId4" cstate="print"/>
          <a:srcRect l="19329" r="10280"/>
          <a:stretch>
            <a:fillRect/>
          </a:stretch>
        </p:blipFill>
        <p:spPr bwMode="auto">
          <a:xfrm>
            <a:off x="4355976" y="3645024"/>
            <a:ext cx="4608512" cy="2950264"/>
          </a:xfrm>
          <a:prstGeom prst="rect">
            <a:avLst/>
          </a:prstGeom>
          <a:noFill/>
        </p:spPr>
      </p:pic>
      <p:pic>
        <p:nvPicPr>
          <p:cNvPr id="60420" name="Picture 4" descr="C:\Users\Сергей\Desktop\БАЙКАЛ ФОТО\IMG-b611f1259fe3383c2897fd0eebece691-V.jpg"/>
          <p:cNvPicPr>
            <a:picLocks noChangeAspect="1" noChangeArrowheads="1"/>
          </p:cNvPicPr>
          <p:nvPr/>
        </p:nvPicPr>
        <p:blipFill>
          <a:blip r:embed="rId5" cstate="print"/>
          <a:srcRect l="30000" t="9091" b="9091"/>
          <a:stretch>
            <a:fillRect/>
          </a:stretch>
        </p:blipFill>
        <p:spPr bwMode="auto">
          <a:xfrm>
            <a:off x="4283968" y="476672"/>
            <a:ext cx="4697411" cy="2470716"/>
          </a:xfrm>
          <a:prstGeom prst="rect">
            <a:avLst/>
          </a:prstGeom>
          <a:noFill/>
        </p:spPr>
      </p:pic>
      <p:pic>
        <p:nvPicPr>
          <p:cNvPr id="60421" name="Picture 5" descr="C:\Users\Сергей\Desktop\БАЙКАЛ ФОТО\IMG-82c48e41215ea377fa86ba62e31dc8ff-V.jpg"/>
          <p:cNvPicPr>
            <a:picLocks noChangeAspect="1" noChangeArrowheads="1"/>
          </p:cNvPicPr>
          <p:nvPr/>
        </p:nvPicPr>
        <p:blipFill>
          <a:blip r:embed="rId6" cstate="print"/>
          <a:srcRect l="17966" t="15385" r="16160"/>
          <a:stretch>
            <a:fillRect/>
          </a:stretch>
        </p:blipFill>
        <p:spPr bwMode="auto">
          <a:xfrm>
            <a:off x="100977" y="3933056"/>
            <a:ext cx="4110984" cy="2376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2791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i?id=7a17b9c29369ffb0e6353f0f8d4352e8_l-5339410-images-thumbs&amp;n=13">
            <a:extLst>
              <a:ext uri="{FF2B5EF4-FFF2-40B4-BE49-F238E27FC236}">
                <a16:creationId xmlns:a16="http://schemas.microsoft.com/office/drawing/2014/main" id="{E56AD216-279E-4451-9D19-BBB87C824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771800" y="548680"/>
            <a:ext cx="40707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Второй этап - Основной</a:t>
            </a:r>
          </a:p>
        </p:txBody>
      </p:sp>
      <p:sp>
        <p:nvSpPr>
          <p:cNvPr id="4" name="Овал 3"/>
          <p:cNvSpPr/>
          <p:nvPr/>
        </p:nvSpPr>
        <p:spPr>
          <a:xfrm>
            <a:off x="3275856" y="3068960"/>
            <a:ext cx="2952328" cy="11521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Развивающая экологическая среда</a:t>
            </a:r>
          </a:p>
        </p:txBody>
      </p:sp>
      <p:sp>
        <p:nvSpPr>
          <p:cNvPr id="5" name="Овал 4"/>
          <p:cNvSpPr/>
          <p:nvPr/>
        </p:nvSpPr>
        <p:spPr>
          <a:xfrm>
            <a:off x="6156176" y="1916832"/>
            <a:ext cx="2843808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chemeClr val="bg1"/>
                </a:solidFill>
              </a:rPr>
              <a:t>Викторина «Знатоки природы»</a:t>
            </a:r>
          </a:p>
        </p:txBody>
      </p:sp>
      <p:sp>
        <p:nvSpPr>
          <p:cNvPr id="6" name="Овал 5"/>
          <p:cNvSpPr/>
          <p:nvPr/>
        </p:nvSpPr>
        <p:spPr>
          <a:xfrm>
            <a:off x="6372200" y="3573016"/>
            <a:ext cx="2771800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chemeClr val="bg1"/>
                </a:solidFill>
              </a:rPr>
              <a:t>Художественно-эстетическая деятельность</a:t>
            </a:r>
          </a:p>
        </p:txBody>
      </p:sp>
      <p:sp>
        <p:nvSpPr>
          <p:cNvPr id="7" name="Овал 6"/>
          <p:cNvSpPr/>
          <p:nvPr/>
        </p:nvSpPr>
        <p:spPr>
          <a:xfrm>
            <a:off x="4355976" y="4941168"/>
            <a:ext cx="2808312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Мультфильм </a:t>
            </a:r>
          </a:p>
        </p:txBody>
      </p:sp>
      <p:sp>
        <p:nvSpPr>
          <p:cNvPr id="8" name="Овал 7"/>
          <p:cNvSpPr/>
          <p:nvPr/>
        </p:nvSpPr>
        <p:spPr>
          <a:xfrm>
            <a:off x="971600" y="4725144"/>
            <a:ext cx="2592288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Книжная зона</a:t>
            </a:r>
          </a:p>
        </p:txBody>
      </p:sp>
      <p:sp>
        <p:nvSpPr>
          <p:cNvPr id="9" name="Овал 8"/>
          <p:cNvSpPr/>
          <p:nvPr/>
        </p:nvSpPr>
        <p:spPr>
          <a:xfrm>
            <a:off x="179512" y="3068960"/>
            <a:ext cx="26642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Природный материал</a:t>
            </a:r>
          </a:p>
        </p:txBody>
      </p:sp>
      <p:sp>
        <p:nvSpPr>
          <p:cNvPr id="10" name="Овал 9"/>
          <p:cNvSpPr/>
          <p:nvPr/>
        </p:nvSpPr>
        <p:spPr>
          <a:xfrm>
            <a:off x="3419872" y="1340768"/>
            <a:ext cx="2808312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bg1"/>
                </a:solidFill>
              </a:rPr>
              <a:t>Квест-игра</a:t>
            </a:r>
            <a:r>
              <a:rPr lang="ru-RU" dirty="0">
                <a:solidFill>
                  <a:schemeClr val="bg1"/>
                </a:solidFill>
              </a:rPr>
              <a:t> «Путешествие по Байкалу»</a:t>
            </a:r>
          </a:p>
        </p:txBody>
      </p:sp>
      <p:sp>
        <p:nvSpPr>
          <p:cNvPr id="11" name="Овал 10"/>
          <p:cNvSpPr/>
          <p:nvPr/>
        </p:nvSpPr>
        <p:spPr>
          <a:xfrm>
            <a:off x="683568" y="1700808"/>
            <a:ext cx="2664296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Экологическая лаборатория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4644008" y="2276872"/>
            <a:ext cx="0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5724128" y="2636912"/>
            <a:ext cx="72008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300192" y="3429000"/>
            <a:ext cx="792088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364088" y="4221088"/>
            <a:ext cx="144016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3275856" y="4221088"/>
            <a:ext cx="648072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 flipV="1">
            <a:off x="2771800" y="3212976"/>
            <a:ext cx="576064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 flipV="1">
            <a:off x="3059832" y="2348880"/>
            <a:ext cx="936104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447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7a17b9c29369ffb0e6353f0f8d4352e8_l-5339410-images-thumbs&amp;n=13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276872"/>
            <a:ext cx="7416824" cy="2040632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Формирование первоначальных экологических знаний </a:t>
            </a:r>
          </a:p>
          <a:p>
            <a:r>
              <a:rPr lang="ru-RU" sz="4000" b="1" dirty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об озере Байкал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i?id=7a17b9c29369ffb0e6353f0f8d4352e8_l-5339410-images-thumbs&amp;n=13">
            <a:extLst>
              <a:ext uri="{FF2B5EF4-FFF2-40B4-BE49-F238E27FC236}">
                <a16:creationId xmlns:a16="http://schemas.microsoft.com/office/drawing/2014/main" id="{E56AD216-279E-4451-9D19-BBB87C824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E:\БайкалБайкал\15\20250326_113524.jpg"/>
          <p:cNvPicPr>
            <a:picLocks noChangeAspect="1" noChangeArrowheads="1"/>
          </p:cNvPicPr>
          <p:nvPr/>
        </p:nvPicPr>
        <p:blipFill>
          <a:blip r:embed="rId3" cstate="print"/>
          <a:srcRect t="8793"/>
          <a:stretch>
            <a:fillRect/>
          </a:stretch>
        </p:blipFill>
        <p:spPr bwMode="auto">
          <a:xfrm rot="5400000">
            <a:off x="-598329" y="1488792"/>
            <a:ext cx="4127813" cy="2823654"/>
          </a:xfrm>
          <a:prstGeom prst="rect">
            <a:avLst/>
          </a:prstGeom>
          <a:noFill/>
        </p:spPr>
      </p:pic>
      <p:pic>
        <p:nvPicPr>
          <p:cNvPr id="14338" name="Picture 2" descr="C:\Users\Сергей\Desktop\БайкалБайкал\16\20250321_1541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588408" y="1366571"/>
            <a:ext cx="4002958" cy="3002219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2A724E-5674-4114-BCF3-FC063CF048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9104" y="2500891"/>
            <a:ext cx="4096403" cy="307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30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7a17b9c29369ffb0e6353f0f8d4352e8_l-5339410-images-thumbs&amp;n=13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76182F-CD8C-404B-93C1-075056110E6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26101" y="141036"/>
            <a:ext cx="1976775" cy="26357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64615A3-52C9-484D-BDC7-8A5D2CED08E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98941" y="2883772"/>
            <a:ext cx="2814082" cy="37521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4AC1A9-823A-4FBA-87FF-4424B097BBD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85465" y="218120"/>
            <a:ext cx="3514897" cy="26361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D13B52-1DCD-4D03-ACFF-D7B6BB6A628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2836" y="2945576"/>
            <a:ext cx="4881740" cy="36613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0EF013-671A-4D7D-AFDC-5589EB1EFAE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979" y="335400"/>
            <a:ext cx="3208725" cy="240654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i?id=7a17b9c29369ffb0e6353f0f8d4352e8_l-5339410-images-thumbs&amp;n=13">
            <a:extLst>
              <a:ext uri="{FF2B5EF4-FFF2-40B4-BE49-F238E27FC236}">
                <a16:creationId xmlns:a16="http://schemas.microsoft.com/office/drawing/2014/main" id="{E56AD216-279E-4451-9D19-BBB87C824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96"/>
          <a:stretch/>
        </p:blipFill>
        <p:spPr>
          <a:xfrm rot="5400000">
            <a:off x="5904233" y="493696"/>
            <a:ext cx="3416779" cy="28066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9" y="3655868"/>
            <a:ext cx="4176464" cy="31323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02"/>
          <a:stretch/>
        </p:blipFill>
        <p:spPr>
          <a:xfrm rot="5400000">
            <a:off x="742111" y="3889768"/>
            <a:ext cx="3127937" cy="26689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61"/>
          <a:stretch/>
        </p:blipFill>
        <p:spPr>
          <a:xfrm rot="5400000">
            <a:off x="-118445" y="497032"/>
            <a:ext cx="3356991" cy="28597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29130" y="680653"/>
            <a:ext cx="3140968" cy="235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1482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i?id=7a17b9c29369ffb0e6353f0f8d4352e8_l-5339410-images-thumbs&amp;n=13">
            <a:extLst>
              <a:ext uri="{FF2B5EF4-FFF2-40B4-BE49-F238E27FC236}">
                <a16:creationId xmlns:a16="http://schemas.microsoft.com/office/drawing/2014/main" id="{E56AD216-279E-4451-9D19-BBB87C824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2" name="Picture 2" descr="C:\Users\Сергей\Desktop\На улице\cs4GJ0dgeDY35w9qKQxoZiu4yAZK4bSDBOP-HKGZq4-h2AkDBzRVzF9UStwtzUNJIOcgxS2J_NglqQBG0RAFvL3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3284984"/>
            <a:ext cx="2517744" cy="3356992"/>
          </a:xfrm>
          <a:prstGeom prst="rect">
            <a:avLst/>
          </a:prstGeom>
          <a:noFill/>
        </p:spPr>
      </p:pic>
      <p:pic>
        <p:nvPicPr>
          <p:cNvPr id="10243" name="Picture 3" descr="C:\Users\Сергей\Desktop\На улице\Dlxwp7voObAYdLPFjdiiTJrxK4zBxaydyQXMXJySqOB7ixglV2Z5w3h_q5HDTc3tKcWexEjlTFZY6i5UncRWA2n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3899925" cy="2924944"/>
          </a:xfrm>
          <a:prstGeom prst="rect">
            <a:avLst/>
          </a:prstGeom>
          <a:noFill/>
        </p:spPr>
      </p:pic>
      <p:pic>
        <p:nvPicPr>
          <p:cNvPr id="10244" name="Picture 4" descr="C:\Users\Сергей\Desktop\На улице\OwWYSjThXja2dbxZwkR08iOADKvwHGPiVZ8mfkXJooBf7qQAjqOF_qy_rKacD-J8Fd5pOP846dN_BhhssHFVRBU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284984"/>
            <a:ext cx="2517744" cy="3356992"/>
          </a:xfrm>
          <a:prstGeom prst="rect">
            <a:avLst/>
          </a:prstGeom>
          <a:noFill/>
        </p:spPr>
      </p:pic>
      <p:pic>
        <p:nvPicPr>
          <p:cNvPr id="6" name="Picture 3" descr="C:\Users\Сергей\Desktop\На улице\h01Egfoemq7NHY-OPzQgbyjCerGnwRAPjmX2p7F3GOJGewfCJaIXAGAOD5yCFWHjQSL7_u80kHQJ4G5DSOmdLyZq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269268"/>
            <a:ext cx="3888432" cy="2916324"/>
          </a:xfrm>
          <a:prstGeom prst="rect">
            <a:avLst/>
          </a:prstGeom>
          <a:noFill/>
        </p:spPr>
      </p:pic>
      <p:pic>
        <p:nvPicPr>
          <p:cNvPr id="7" name="Picture 2" descr="C:\Users\Сергей\Desktop\На улице\G_99uHF6WpA6-XPFrOoi_0sKuvlWQUcjUaovLtGpGgETFsUx20FJCn6sMh8B_7QwikV3OMrrXDRhw4S9ELkbxWE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800" y="3645024"/>
            <a:ext cx="3600400" cy="2700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5447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i?id=7a17b9c29369ffb0e6353f0f8d4352e8_l-5339410-images-thumbs&amp;n=13">
            <a:extLst>
              <a:ext uri="{FF2B5EF4-FFF2-40B4-BE49-F238E27FC236}">
                <a16:creationId xmlns:a16="http://schemas.microsoft.com/office/drawing/2014/main" id="{E56AD216-279E-4451-9D19-BBB87C824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8" name="Picture 4" descr="C:\Users\Сергей\Desktop\ДИД.ИГРЫ\17430806997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269143"/>
            <a:ext cx="3059832" cy="2303873"/>
          </a:xfrm>
          <a:prstGeom prst="rect">
            <a:avLst/>
          </a:prstGeom>
          <a:noFill/>
        </p:spPr>
      </p:pic>
      <p:pic>
        <p:nvPicPr>
          <p:cNvPr id="11269" name="Picture 5" descr="C:\Users\Сергей\Desktop\ДИД.ИГРЫ\17430806997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711674"/>
            <a:ext cx="3888432" cy="2927761"/>
          </a:xfrm>
          <a:prstGeom prst="rect">
            <a:avLst/>
          </a:prstGeom>
          <a:noFill/>
        </p:spPr>
      </p:pic>
      <p:pic>
        <p:nvPicPr>
          <p:cNvPr id="11270" name="Picture 6" descr="C:\Users\Сергей\Desktop\ДИД.ИГРЫ\17430806998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645024"/>
            <a:ext cx="4032448" cy="3036197"/>
          </a:xfrm>
          <a:prstGeom prst="rect">
            <a:avLst/>
          </a:prstGeom>
          <a:noFill/>
        </p:spPr>
      </p:pic>
      <p:pic>
        <p:nvPicPr>
          <p:cNvPr id="11271" name="Picture 7" descr="C:\Users\Сергей\Desktop\ДИД.ИГРЫ\174308069989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2636053" cy="3501008"/>
          </a:xfrm>
          <a:prstGeom prst="rect">
            <a:avLst/>
          </a:prstGeom>
          <a:noFill/>
        </p:spPr>
      </p:pic>
      <p:pic>
        <p:nvPicPr>
          <p:cNvPr id="11272" name="Picture 8" descr="C:\Users\Сергей\Desktop\ДИД.ИГРЫ\17430806999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9792" y="260648"/>
            <a:ext cx="3347247" cy="2520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5447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i?id=7a17b9c29369ffb0e6353f0f8d4352e8_l-5339410-images-thumbs&amp;n=13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6562" name="Picture 2" descr="C:\Users\Сергей\Desktop\1742912774206.jpg"/>
          <p:cNvPicPr>
            <a:picLocks noChangeAspect="1" noChangeArrowheads="1"/>
          </p:cNvPicPr>
          <p:nvPr/>
        </p:nvPicPr>
        <p:blipFill>
          <a:blip r:embed="rId3" cstate="print"/>
          <a:srcRect t="7143" b="9524"/>
          <a:stretch>
            <a:fillRect/>
          </a:stretch>
        </p:blipFill>
        <p:spPr bwMode="auto">
          <a:xfrm>
            <a:off x="4427983" y="3645024"/>
            <a:ext cx="4536505" cy="2839950"/>
          </a:xfrm>
          <a:prstGeom prst="rect">
            <a:avLst/>
          </a:prstGeom>
          <a:noFill/>
        </p:spPr>
      </p:pic>
      <p:pic>
        <p:nvPicPr>
          <p:cNvPr id="66563" name="Picture 3" descr="C:\Users\Сергей\Desktop\1742912950421.jpg"/>
          <p:cNvPicPr>
            <a:picLocks noChangeAspect="1" noChangeArrowheads="1"/>
          </p:cNvPicPr>
          <p:nvPr/>
        </p:nvPicPr>
        <p:blipFill>
          <a:blip r:embed="rId4" cstate="print"/>
          <a:srcRect t="6532" r="3279" b="17264"/>
          <a:stretch>
            <a:fillRect/>
          </a:stretch>
        </p:blipFill>
        <p:spPr bwMode="auto">
          <a:xfrm>
            <a:off x="251519" y="404664"/>
            <a:ext cx="4369857" cy="2592288"/>
          </a:xfrm>
          <a:prstGeom prst="rect">
            <a:avLst/>
          </a:prstGeom>
          <a:noFill/>
        </p:spPr>
      </p:pic>
      <p:pic>
        <p:nvPicPr>
          <p:cNvPr id="66564" name="Picture 4" descr="C:\Users\Сергей\Desktop\1742912480600.jpg"/>
          <p:cNvPicPr>
            <a:picLocks noChangeAspect="1" noChangeArrowheads="1"/>
          </p:cNvPicPr>
          <p:nvPr/>
        </p:nvPicPr>
        <p:blipFill>
          <a:blip r:embed="rId5" cstate="print"/>
          <a:srcRect t="4585" r="1610"/>
          <a:stretch>
            <a:fillRect/>
          </a:stretch>
        </p:blipFill>
        <p:spPr bwMode="auto">
          <a:xfrm>
            <a:off x="4716016" y="404664"/>
            <a:ext cx="4248472" cy="3102108"/>
          </a:xfrm>
          <a:prstGeom prst="rect">
            <a:avLst/>
          </a:prstGeom>
          <a:noFill/>
        </p:spPr>
      </p:pic>
      <p:pic>
        <p:nvPicPr>
          <p:cNvPr id="8" name="Picture 2" descr="E:\БайкалБайкал\15\20250326_131501.jpg"/>
          <p:cNvPicPr>
            <a:picLocks noChangeAspect="1" noChangeArrowheads="1"/>
          </p:cNvPicPr>
          <p:nvPr/>
        </p:nvPicPr>
        <p:blipFill>
          <a:blip r:embed="rId6" cstate="print"/>
          <a:srcRect t="4511"/>
          <a:stretch>
            <a:fillRect/>
          </a:stretch>
        </p:blipFill>
        <p:spPr bwMode="auto">
          <a:xfrm>
            <a:off x="179512" y="3284984"/>
            <a:ext cx="4032448" cy="32832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i?id=7a17b9c29369ffb0e6353f0f8d4352e8_l-5339410-images-thumbs&amp;n=13">
            <a:hlinkClick r:id="rId2"/>
            <a:extLst>
              <a:ext uri="{FF2B5EF4-FFF2-40B4-BE49-F238E27FC236}">
                <a16:creationId xmlns:a16="http://schemas.microsoft.com/office/drawing/2014/main" id="{E56AD216-279E-4451-9D19-BBB87C824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23528" y="5805264"/>
            <a:ext cx="8568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hlinkClick r:id="rId2"/>
              </a:rPr>
              <a:t>Ссылка на мультфильм  «</a:t>
            </a:r>
            <a:r>
              <a:rPr lang="ru-RU" dirty="0" err="1">
                <a:solidFill>
                  <a:schemeClr val="bg1"/>
                </a:solidFill>
                <a:hlinkClick r:id="rId2"/>
              </a:rPr>
              <a:t>Нерпёнок</a:t>
            </a:r>
            <a:r>
              <a:rPr lang="ru-RU" dirty="0">
                <a:solidFill>
                  <a:schemeClr val="bg1"/>
                </a:solidFill>
                <a:hlinkClick r:id="rId2"/>
              </a:rPr>
              <a:t> Кума» </a:t>
            </a:r>
            <a:r>
              <a:rPr lang="en-US" sz="1400" dirty="0">
                <a:hlinkClick r:id="rId2"/>
              </a:rPr>
              <a:t>https://rutube.ru/video/private/8bf8b5a52eef2896889371971d36529b/?p=qaxaiw4MajZJZpzmM2zYpg</a:t>
            </a:r>
            <a:endParaRPr lang="ru-RU" dirty="0"/>
          </a:p>
        </p:txBody>
      </p:sp>
      <p:pic>
        <p:nvPicPr>
          <p:cNvPr id="65538" name="Picture 2" descr="C:\Users\Сергей\Desktop\Кума\Screenshot_2025-04-07-22-56-30-304_org.telegram.messenger.web.jpg"/>
          <p:cNvPicPr>
            <a:picLocks noChangeAspect="1" noChangeArrowheads="1"/>
          </p:cNvPicPr>
          <p:nvPr/>
        </p:nvPicPr>
        <p:blipFill>
          <a:blip r:embed="rId4" cstate="print"/>
          <a:srcRect t="29851" b="35821"/>
          <a:stretch>
            <a:fillRect/>
          </a:stretch>
        </p:blipFill>
        <p:spPr bwMode="auto">
          <a:xfrm>
            <a:off x="3131840" y="260648"/>
            <a:ext cx="2926185" cy="2232248"/>
          </a:xfrm>
          <a:prstGeom prst="rect">
            <a:avLst/>
          </a:prstGeom>
          <a:noFill/>
        </p:spPr>
      </p:pic>
      <p:pic>
        <p:nvPicPr>
          <p:cNvPr id="65539" name="Picture 3" descr="C:\Users\Сергей\Desktop\Кума\Screenshot_2025-04-07-22-56-34-053_org.telegram.messenger.web.jpg"/>
          <p:cNvPicPr>
            <a:picLocks noChangeAspect="1" noChangeArrowheads="1"/>
          </p:cNvPicPr>
          <p:nvPr/>
        </p:nvPicPr>
        <p:blipFill>
          <a:blip r:embed="rId5" cstate="print"/>
          <a:srcRect t="30342" b="36122"/>
          <a:stretch>
            <a:fillRect/>
          </a:stretch>
        </p:blipFill>
        <p:spPr bwMode="auto">
          <a:xfrm>
            <a:off x="0" y="260648"/>
            <a:ext cx="2995344" cy="2232248"/>
          </a:xfrm>
          <a:prstGeom prst="rect">
            <a:avLst/>
          </a:prstGeom>
          <a:noFill/>
        </p:spPr>
      </p:pic>
      <p:pic>
        <p:nvPicPr>
          <p:cNvPr id="65540" name="Picture 4" descr="C:\Users\Сергей\Desktop\Кума\Screenshot_2025-04-07-22-56-49-421_org.telegram.messenger.web.jpg"/>
          <p:cNvPicPr>
            <a:picLocks noChangeAspect="1" noChangeArrowheads="1"/>
          </p:cNvPicPr>
          <p:nvPr/>
        </p:nvPicPr>
        <p:blipFill>
          <a:blip r:embed="rId6" cstate="print"/>
          <a:srcRect t="30706" b="35176"/>
          <a:stretch>
            <a:fillRect/>
          </a:stretch>
        </p:blipFill>
        <p:spPr bwMode="auto">
          <a:xfrm>
            <a:off x="6199791" y="260648"/>
            <a:ext cx="2944210" cy="2232248"/>
          </a:xfrm>
          <a:prstGeom prst="rect">
            <a:avLst/>
          </a:prstGeom>
          <a:noFill/>
        </p:spPr>
      </p:pic>
      <p:pic>
        <p:nvPicPr>
          <p:cNvPr id="65542" name="Picture 6" descr="C:\Users\Сергей\Desktop\Кума\Screenshot_2025-04-07-22-58-15-154_org.telegram.messenger.web.jpg"/>
          <p:cNvPicPr>
            <a:picLocks noChangeAspect="1" noChangeArrowheads="1"/>
          </p:cNvPicPr>
          <p:nvPr/>
        </p:nvPicPr>
        <p:blipFill>
          <a:blip r:embed="rId7" cstate="print"/>
          <a:srcRect t="31818" b="36364"/>
          <a:stretch>
            <a:fillRect/>
          </a:stretch>
        </p:blipFill>
        <p:spPr bwMode="auto">
          <a:xfrm>
            <a:off x="0" y="3068960"/>
            <a:ext cx="3024336" cy="2138420"/>
          </a:xfrm>
          <a:prstGeom prst="rect">
            <a:avLst/>
          </a:prstGeom>
          <a:noFill/>
        </p:spPr>
      </p:pic>
      <p:pic>
        <p:nvPicPr>
          <p:cNvPr id="65543" name="Picture 7" descr="C:\Users\Сергей\Desktop\Кума\Screenshot_2025-04-07-22-58-20-530_org.telegram.messenger.web.jpg"/>
          <p:cNvPicPr>
            <a:picLocks noChangeAspect="1" noChangeArrowheads="1"/>
          </p:cNvPicPr>
          <p:nvPr/>
        </p:nvPicPr>
        <p:blipFill>
          <a:blip r:embed="rId8" cstate="print"/>
          <a:srcRect t="30706" b="35176"/>
          <a:stretch>
            <a:fillRect/>
          </a:stretch>
        </p:blipFill>
        <p:spPr bwMode="auto">
          <a:xfrm>
            <a:off x="3059832" y="3645024"/>
            <a:ext cx="2849233" cy="2160240"/>
          </a:xfrm>
          <a:prstGeom prst="rect">
            <a:avLst/>
          </a:prstGeom>
          <a:noFill/>
        </p:spPr>
      </p:pic>
      <p:pic>
        <p:nvPicPr>
          <p:cNvPr id="65544" name="Picture 8" descr="C:\Users\Сергей\Desktop\Кума\Screenshot_2025-04-07-22-58-25-110_org.telegram.messenger.web.jpg"/>
          <p:cNvPicPr>
            <a:picLocks noChangeAspect="1" noChangeArrowheads="1"/>
          </p:cNvPicPr>
          <p:nvPr/>
        </p:nvPicPr>
        <p:blipFill>
          <a:blip r:embed="rId9" cstate="print"/>
          <a:srcRect t="30303" b="36364"/>
          <a:stretch>
            <a:fillRect/>
          </a:stretch>
        </p:blipFill>
        <p:spPr bwMode="auto">
          <a:xfrm>
            <a:off x="5940152" y="2996952"/>
            <a:ext cx="3203848" cy="23732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5447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C95E8D-BA48-4DCE-8FA7-F71C5CB0F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17738" y="2188766"/>
            <a:ext cx="4708525" cy="3531393"/>
          </a:xfrm>
        </p:spPr>
      </p:pic>
      <p:pic>
        <p:nvPicPr>
          <p:cNvPr id="4" name="Picture 2" descr="https://avatars.mds.yandex.net/i?id=7a17b9c29369ffb0e6353f0f8d4352e8_l-5339410-images-thumbs&amp;n=13">
            <a:extLst>
              <a:ext uri="{FF2B5EF4-FFF2-40B4-BE49-F238E27FC236}">
                <a16:creationId xmlns:a16="http://schemas.microsoft.com/office/drawing/2014/main" id="{D3AF2313-4F8C-4FAD-BC0E-08E1650BE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B6F9BA-58C3-4B45-8AC6-998DB751438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3687" y="3483004"/>
            <a:ext cx="2571751" cy="32583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E2823B-EBD0-4231-8D9A-B294D85A3B1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3688" y="107203"/>
            <a:ext cx="2571751" cy="30989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7225" y="352085"/>
            <a:ext cx="3218182" cy="266429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87887" y="358425"/>
            <a:ext cx="3184281" cy="265161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72520" y="3736044"/>
            <a:ext cx="3215014" cy="265161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64050" y="3784949"/>
            <a:ext cx="3176539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7935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i?id=7a17b9c29369ffb0e6353f0f8d4352e8_l-5339410-images-thumbs&amp;n=13">
            <a:extLst>
              <a:ext uri="{FF2B5EF4-FFF2-40B4-BE49-F238E27FC236}">
                <a16:creationId xmlns:a16="http://schemas.microsoft.com/office/drawing/2014/main" id="{E56AD216-279E-4451-9D19-BBB87C824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Сергей\Desktop\ЗП.jpg"/>
          <p:cNvPicPr>
            <a:picLocks noChangeAspect="1" noChangeArrowheads="1"/>
          </p:cNvPicPr>
          <p:nvPr/>
        </p:nvPicPr>
        <p:blipFill>
          <a:blip r:embed="rId3" cstate="print"/>
          <a:srcRect b="36631"/>
          <a:stretch>
            <a:fillRect/>
          </a:stretch>
        </p:blipFill>
        <p:spPr bwMode="auto">
          <a:xfrm>
            <a:off x="251520" y="332656"/>
            <a:ext cx="3454806" cy="3096344"/>
          </a:xfrm>
          <a:prstGeom prst="rect">
            <a:avLst/>
          </a:prstGeom>
          <a:noFill/>
        </p:spPr>
      </p:pic>
      <p:pic>
        <p:nvPicPr>
          <p:cNvPr id="5123" name="Picture 3" descr="C:\Users\Сергей\Desktop\БайкалБайкал\ЗП1.jpg"/>
          <p:cNvPicPr>
            <a:picLocks noChangeAspect="1" noChangeArrowheads="1"/>
          </p:cNvPicPr>
          <p:nvPr/>
        </p:nvPicPr>
        <p:blipFill>
          <a:blip r:embed="rId4" cstate="print"/>
          <a:srcRect t="1055" b="49691"/>
          <a:stretch>
            <a:fillRect/>
          </a:stretch>
        </p:blipFill>
        <p:spPr bwMode="auto">
          <a:xfrm>
            <a:off x="4067944" y="260648"/>
            <a:ext cx="4824536" cy="3361242"/>
          </a:xfrm>
          <a:prstGeom prst="rect">
            <a:avLst/>
          </a:prstGeom>
          <a:noFill/>
        </p:spPr>
      </p:pic>
      <p:pic>
        <p:nvPicPr>
          <p:cNvPr id="5" name="Picture 4" descr="C:\Users\Сергей\Desktop\разные фото на всеобуч\125.jpg"/>
          <p:cNvPicPr>
            <a:picLocks noChangeAspect="1" noChangeArrowheads="1"/>
          </p:cNvPicPr>
          <p:nvPr/>
        </p:nvPicPr>
        <p:blipFill>
          <a:blip r:embed="rId5" cstate="print"/>
          <a:srcRect l="7237" t="9189" r="9541"/>
          <a:stretch>
            <a:fillRect/>
          </a:stretch>
        </p:blipFill>
        <p:spPr bwMode="auto">
          <a:xfrm>
            <a:off x="1763688" y="3717032"/>
            <a:ext cx="5184576" cy="29700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54478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i?id=7a17b9c29369ffb0e6353f0f8d4352e8_l-5339410-images-thumbs&amp;n=13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3490" name="Picture 2" descr="C:\Users\Сергей\Desktop\БАЙКАЛ ФОТО!\Фото Байкал (1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199" y="2420888"/>
            <a:ext cx="2631213" cy="4127947"/>
          </a:xfrm>
          <a:prstGeom prst="rect">
            <a:avLst/>
          </a:prstGeom>
          <a:noFill/>
        </p:spPr>
      </p:pic>
      <p:pic>
        <p:nvPicPr>
          <p:cNvPr id="63491" name="Picture 3" descr="C:\Users\Сергей\Desktop\БАЙКАЛ ФОТО!\Фото Байкал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276872"/>
            <a:ext cx="2800688" cy="4321288"/>
          </a:xfrm>
          <a:prstGeom prst="rect">
            <a:avLst/>
          </a:prstGeom>
          <a:noFill/>
        </p:spPr>
      </p:pic>
      <p:pic>
        <p:nvPicPr>
          <p:cNvPr id="63492" name="Picture 4" descr="C:\Users\Сергей\Desktop\БАЙКАЛ ФОТО!\Фото Байкал (7).jpg"/>
          <p:cNvPicPr>
            <a:picLocks noChangeAspect="1" noChangeArrowheads="1"/>
          </p:cNvPicPr>
          <p:nvPr/>
        </p:nvPicPr>
        <p:blipFill>
          <a:blip r:embed="rId5" cstate="print"/>
          <a:srcRect t="2653"/>
          <a:stretch>
            <a:fillRect/>
          </a:stretch>
        </p:blipFill>
        <p:spPr bwMode="auto">
          <a:xfrm>
            <a:off x="3059832" y="476672"/>
            <a:ext cx="3177556" cy="52848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i?id=7a17b9c29369ffb0e6353f0f8d4352e8_l-5339410-images-thumbs&amp;n=13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https://myslide.ru/documents_7/62f7b82c4f58e498a795994f1e4b5956/img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8511823" cy="6387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i?id=7a17b9c29369ffb0e6353f0f8d4352e8_l-5339410-images-thumbs&amp;n=13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3" descr="C:\Users\Сергей\Desktop\БАЙКАЛ ФОТО!\Фото Байкал (1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284984"/>
            <a:ext cx="2493107" cy="3369710"/>
          </a:xfrm>
          <a:prstGeom prst="rect">
            <a:avLst/>
          </a:prstGeom>
          <a:noFill/>
        </p:spPr>
      </p:pic>
      <p:pic>
        <p:nvPicPr>
          <p:cNvPr id="64514" name="Picture 2" descr="C:\Users\Сергей\Desktop\БАЙКАЛ ФОТО!\Фото Байкал (9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4860" y="898362"/>
            <a:ext cx="2880320" cy="4866671"/>
          </a:xfrm>
          <a:prstGeom prst="rect">
            <a:avLst/>
          </a:prstGeom>
          <a:noFill/>
        </p:spPr>
      </p:pic>
      <p:pic>
        <p:nvPicPr>
          <p:cNvPr id="64515" name="Picture 3" descr="C:\Users\Сергей\Desktop\БАЙКАЛ ФОТО!\Фото Байкал (1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476672"/>
            <a:ext cx="2879643" cy="5860888"/>
          </a:xfrm>
          <a:prstGeom prst="rect">
            <a:avLst/>
          </a:prstGeom>
          <a:noFill/>
        </p:spPr>
      </p:pic>
      <p:pic>
        <p:nvPicPr>
          <p:cNvPr id="64516" name="Picture 4" descr="C:\Users\Сергей\Desktop\БАЙКАЛ ФОТО!\Фото Байкал (19).jpg"/>
          <p:cNvPicPr>
            <a:picLocks noChangeAspect="1" noChangeArrowheads="1"/>
          </p:cNvPicPr>
          <p:nvPr/>
        </p:nvPicPr>
        <p:blipFill>
          <a:blip r:embed="rId6" cstate="print"/>
          <a:srcRect b="16090"/>
          <a:stretch>
            <a:fillRect/>
          </a:stretch>
        </p:blipFill>
        <p:spPr bwMode="auto">
          <a:xfrm>
            <a:off x="539552" y="188640"/>
            <a:ext cx="1944216" cy="30202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i?id=7a17b9c29369ffb0e6353f0f8d4352e8_l-5339410-images-thumbs&amp;n=13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5538" name="Picture 2" descr="C:\Users\Сергей\Desktop\БАЙКАЛ ФОТО!\Фото Байкал (1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1916832"/>
            <a:ext cx="2466084" cy="4708760"/>
          </a:xfrm>
          <a:prstGeom prst="rect">
            <a:avLst/>
          </a:prstGeom>
          <a:noFill/>
        </p:spPr>
      </p:pic>
      <p:pic>
        <p:nvPicPr>
          <p:cNvPr id="65539" name="Picture 3" descr="C:\Users\Сергей\Desktop\БАЙКАЛ ФОТО!\Фото Байкал (16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3440" y="620688"/>
            <a:ext cx="2440167" cy="3889240"/>
          </a:xfrm>
          <a:prstGeom prst="rect">
            <a:avLst/>
          </a:prstGeom>
          <a:noFill/>
        </p:spPr>
      </p:pic>
      <p:pic>
        <p:nvPicPr>
          <p:cNvPr id="65541" name="Picture 5" descr="C:\Users\Сергей\Desktop\БАЙКАЛ ФОТО!\Фото Байкал (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868" y="3907732"/>
            <a:ext cx="3837060" cy="2834444"/>
          </a:xfrm>
          <a:prstGeom prst="rect">
            <a:avLst/>
          </a:prstGeom>
          <a:noFill/>
        </p:spPr>
      </p:pic>
      <p:pic>
        <p:nvPicPr>
          <p:cNvPr id="65542" name="Picture 6" descr="C:\Users\Сергей\Desktop\БАЙКАЛ ФОТО!\Фото Байкал (8).jpg"/>
          <p:cNvPicPr>
            <a:picLocks noChangeAspect="1" noChangeArrowheads="1"/>
          </p:cNvPicPr>
          <p:nvPr/>
        </p:nvPicPr>
        <p:blipFill>
          <a:blip r:embed="rId6" cstate="print"/>
          <a:srcRect l="23324" t="19743"/>
          <a:stretch>
            <a:fillRect/>
          </a:stretch>
        </p:blipFill>
        <p:spPr bwMode="auto">
          <a:xfrm>
            <a:off x="179512" y="1052736"/>
            <a:ext cx="3555884" cy="22070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C542D0-A0D8-40DE-89BB-9B97C73B1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02802"/>
            <a:ext cx="8229600" cy="3703320"/>
          </a:xfrm>
        </p:spPr>
      </p:pic>
      <p:pic>
        <p:nvPicPr>
          <p:cNvPr id="7" name="Picture 2" descr="https://avatars.mds.yandex.net/i?id=7a17b9c29369ffb0e6353f0f8d4352e8_l-5339410-images-thumbs&amp;n=13">
            <a:extLst>
              <a:ext uri="{FF2B5EF4-FFF2-40B4-BE49-F238E27FC236}">
                <a16:creationId xmlns:a16="http://schemas.microsoft.com/office/drawing/2014/main" id="{ACAD2E22-7B2A-4D53-868E-4CDD05AEB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01"/>
          <a:stretch/>
        </p:blipFill>
        <p:spPr>
          <a:xfrm>
            <a:off x="4644518" y="3455549"/>
            <a:ext cx="4376260" cy="26187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6" t="6311" b="9807"/>
          <a:stretch/>
        </p:blipFill>
        <p:spPr>
          <a:xfrm>
            <a:off x="97799" y="629105"/>
            <a:ext cx="4496015" cy="21263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4" r="9052"/>
          <a:stretch/>
        </p:blipFill>
        <p:spPr>
          <a:xfrm>
            <a:off x="4663584" y="315576"/>
            <a:ext cx="4357194" cy="25406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r="12988"/>
          <a:stretch/>
        </p:blipFill>
        <p:spPr>
          <a:xfrm>
            <a:off x="102954" y="3439483"/>
            <a:ext cx="4423115" cy="266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940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i?id=7a17b9c29369ffb0e6353f0f8d4352e8_l-5339410-images-thumbs&amp;n=13">
            <a:extLst>
              <a:ext uri="{FF2B5EF4-FFF2-40B4-BE49-F238E27FC236}">
                <a16:creationId xmlns:a16="http://schemas.microsoft.com/office/drawing/2014/main" id="{E56AD216-279E-4451-9D19-BBB87C824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2" r="27163"/>
          <a:stretch/>
        </p:blipFill>
        <p:spPr>
          <a:xfrm>
            <a:off x="4947256" y="861958"/>
            <a:ext cx="4032448" cy="28140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216296"/>
            <a:ext cx="4666487" cy="20999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7" r="9051"/>
          <a:stretch/>
        </p:blipFill>
        <p:spPr>
          <a:xfrm>
            <a:off x="131671" y="466737"/>
            <a:ext cx="4580885" cy="27847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3"/>
          <a:stretch/>
        </p:blipFill>
        <p:spPr>
          <a:xfrm>
            <a:off x="131671" y="3675968"/>
            <a:ext cx="4064484" cy="240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6825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i?id=7a17b9c29369ffb0e6353f0f8d4352e8_l-5339410-images-thumbs&amp;n=13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2466" name="Picture 2" descr="C:\Users\Сергей\Desktop\БАЙКАЛ ФОТО!\Фото Байкал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573016"/>
            <a:ext cx="4795900" cy="3084785"/>
          </a:xfrm>
          <a:prstGeom prst="rect">
            <a:avLst/>
          </a:prstGeom>
          <a:noFill/>
        </p:spPr>
      </p:pic>
      <p:pic>
        <p:nvPicPr>
          <p:cNvPr id="62468" name="Picture 4" descr="C:\Users\Сергей\Desktop\БАЙКАЛ ФОТО!\Фото Байкал (17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0"/>
            <a:ext cx="2490692" cy="3340556"/>
          </a:xfrm>
          <a:prstGeom prst="rect">
            <a:avLst/>
          </a:prstGeom>
          <a:noFill/>
        </p:spPr>
      </p:pic>
      <p:pic>
        <p:nvPicPr>
          <p:cNvPr id="62469" name="Picture 5" descr="C:\Users\Сергей\Desktop\БАЙКАЛ ФОТО!\Фото Байкал (18).jpg"/>
          <p:cNvPicPr>
            <a:picLocks noChangeAspect="1" noChangeArrowheads="1"/>
          </p:cNvPicPr>
          <p:nvPr/>
        </p:nvPicPr>
        <p:blipFill>
          <a:blip r:embed="rId5" cstate="print"/>
          <a:srcRect t="30307"/>
          <a:stretch>
            <a:fillRect/>
          </a:stretch>
        </p:blipFill>
        <p:spPr bwMode="auto">
          <a:xfrm>
            <a:off x="827584" y="3418545"/>
            <a:ext cx="3024336" cy="3279055"/>
          </a:xfrm>
          <a:prstGeom prst="rect">
            <a:avLst/>
          </a:prstGeom>
          <a:noFill/>
        </p:spPr>
      </p:pic>
      <p:pic>
        <p:nvPicPr>
          <p:cNvPr id="62470" name="Picture 6" descr="C:\Users\Сергей\Desktop\БАЙКАЛ ФОТО!\Фото Байкал (1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260648"/>
            <a:ext cx="5413258" cy="27801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i?id=7a17b9c29369ffb0e6353f0f8d4352e8_l-5339410-images-thumbs&amp;n=13">
            <a:extLst>
              <a:ext uri="{FF2B5EF4-FFF2-40B4-BE49-F238E27FC236}">
                <a16:creationId xmlns:a16="http://schemas.microsoft.com/office/drawing/2014/main" id="{E56AD216-279E-4451-9D19-BBB87C824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491880" y="548680"/>
            <a:ext cx="28964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III </a:t>
            </a:r>
            <a:r>
              <a:rPr lang="ru-RU" sz="2400" b="1" dirty="0">
                <a:solidFill>
                  <a:schemeClr val="bg1"/>
                </a:solidFill>
              </a:rPr>
              <a:t>этап</a:t>
            </a:r>
            <a:r>
              <a:rPr lang="en-US" sz="2400" b="1" dirty="0">
                <a:solidFill>
                  <a:schemeClr val="bg1"/>
                </a:solidFill>
              </a:rPr>
              <a:t> - </a:t>
            </a:r>
            <a:r>
              <a:rPr lang="ru-RU" sz="2400" b="1" dirty="0">
                <a:solidFill>
                  <a:schemeClr val="bg1"/>
                </a:solidFill>
              </a:rPr>
              <a:t>Итоговый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51520" y="1628800"/>
            <a:ext cx="3312368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Опытно-экспериментальная деятельность</a:t>
            </a:r>
          </a:p>
        </p:txBody>
      </p:sp>
      <p:sp>
        <p:nvSpPr>
          <p:cNvPr id="5" name="Овал 4"/>
          <p:cNvSpPr/>
          <p:nvPr/>
        </p:nvSpPr>
        <p:spPr>
          <a:xfrm>
            <a:off x="683568" y="3789040"/>
            <a:ext cx="3312368" cy="11521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Поделки из бросового материала</a:t>
            </a:r>
          </a:p>
        </p:txBody>
      </p:sp>
      <p:sp>
        <p:nvSpPr>
          <p:cNvPr id="6" name="Овал 5"/>
          <p:cNvSpPr/>
          <p:nvPr/>
        </p:nvSpPr>
        <p:spPr>
          <a:xfrm>
            <a:off x="5580112" y="1772816"/>
            <a:ext cx="3384376" cy="11521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Дидактические игры</a:t>
            </a:r>
          </a:p>
        </p:txBody>
      </p:sp>
      <p:sp>
        <p:nvSpPr>
          <p:cNvPr id="7" name="Овал 6"/>
          <p:cNvSpPr/>
          <p:nvPr/>
        </p:nvSpPr>
        <p:spPr>
          <a:xfrm>
            <a:off x="5076056" y="3789040"/>
            <a:ext cx="3456384" cy="11521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Экологическая сказка «На берегу Байкала»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3275856" y="1052736"/>
            <a:ext cx="936104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5292080" y="1124744"/>
            <a:ext cx="864096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3419872" y="1124744"/>
            <a:ext cx="1080120" cy="25922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4716016" y="1052736"/>
            <a:ext cx="1008112" cy="26642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4478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i?id=7a17b9c29369ffb0e6353f0f8d4352e8_l-5339410-images-thumbs&amp;n=1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8370" name="Picture 2" descr="C:\Users\Сергей\Desktop\БАЙКАЛ ФОТО\IMG_20250320_192110_210.jpg"/>
          <p:cNvPicPr>
            <a:picLocks noChangeAspect="1" noChangeArrowheads="1"/>
          </p:cNvPicPr>
          <p:nvPr/>
        </p:nvPicPr>
        <p:blipFill>
          <a:blip r:embed="rId4" cstate="print"/>
          <a:srcRect l="6214" t="2362"/>
          <a:stretch>
            <a:fillRect/>
          </a:stretch>
        </p:blipFill>
        <p:spPr bwMode="auto">
          <a:xfrm>
            <a:off x="190477" y="260648"/>
            <a:ext cx="4021483" cy="3153064"/>
          </a:xfrm>
          <a:prstGeom prst="rect">
            <a:avLst/>
          </a:prstGeom>
          <a:noFill/>
        </p:spPr>
      </p:pic>
      <p:pic>
        <p:nvPicPr>
          <p:cNvPr id="58371" name="Picture 3" descr="C:\Users\Сергей\Desktop\БАЙКАЛ ФОТО\IMG_20250320_192116_800.jpg"/>
          <p:cNvPicPr>
            <a:picLocks noChangeAspect="1" noChangeArrowheads="1"/>
          </p:cNvPicPr>
          <p:nvPr/>
        </p:nvPicPr>
        <p:blipFill>
          <a:blip r:embed="rId5" cstate="print"/>
          <a:srcRect r="18609"/>
          <a:stretch>
            <a:fillRect/>
          </a:stretch>
        </p:blipFill>
        <p:spPr bwMode="auto">
          <a:xfrm>
            <a:off x="4463480" y="620688"/>
            <a:ext cx="4550506" cy="2520280"/>
          </a:xfrm>
          <a:prstGeom prst="rect">
            <a:avLst/>
          </a:prstGeom>
          <a:noFill/>
        </p:spPr>
      </p:pic>
      <p:pic>
        <p:nvPicPr>
          <p:cNvPr id="58372" name="Picture 4" descr="C:\Users\Сергей\Desktop\БАЙКАЛ ФОТО\IMG_20250320_192124_0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3501008"/>
            <a:ext cx="5600624" cy="2520280"/>
          </a:xfrm>
          <a:prstGeom prst="rect">
            <a:avLst/>
          </a:prstGeom>
          <a:noFill/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79512" y="4653136"/>
            <a:ext cx="324036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chemeClr val="bg1"/>
                </a:solidFill>
              </a:rPr>
              <a:t>Открытое занятия по экологическому воспитанию «Спасем Байкал от загрязнения»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https://bur-87-ul.tvoysadik.ru/site/pub?id=4138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i?id=7a17b9c29369ffb0e6353f0f8d4352e8_l-5339410-images-thumbs&amp;n=13">
            <a:extLst>
              <a:ext uri="{FF2B5EF4-FFF2-40B4-BE49-F238E27FC236}">
                <a16:creationId xmlns:a16="http://schemas.microsoft.com/office/drawing/2014/main" id="{E56AD216-279E-4451-9D19-BBB87C824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 descr="C:\Users\Сергей\Desktop\ОПЫТЫ\17430803817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789040"/>
            <a:ext cx="3690045" cy="2778387"/>
          </a:xfrm>
          <a:prstGeom prst="rect">
            <a:avLst/>
          </a:prstGeom>
          <a:noFill/>
        </p:spPr>
      </p:pic>
      <p:pic>
        <p:nvPicPr>
          <p:cNvPr id="8195" name="Picture 3" descr="C:\Users\Сергей\Desktop\ОПЫТЫ\17430803817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60648"/>
            <a:ext cx="4266109" cy="3212129"/>
          </a:xfrm>
          <a:prstGeom prst="rect">
            <a:avLst/>
          </a:prstGeom>
          <a:noFill/>
        </p:spPr>
      </p:pic>
      <p:pic>
        <p:nvPicPr>
          <p:cNvPr id="8196" name="Picture 4" descr="C:\Users\Сергей\Desktop\ОПЫТЫ\17430803817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573016"/>
            <a:ext cx="3960440" cy="2981978"/>
          </a:xfrm>
          <a:prstGeom prst="rect">
            <a:avLst/>
          </a:prstGeom>
          <a:noFill/>
        </p:spPr>
      </p:pic>
      <p:pic>
        <p:nvPicPr>
          <p:cNvPr id="8197" name="Picture 5" descr="C:\Users\Сергей\Desktop\БайкалБайкал\17430806387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260648"/>
            <a:ext cx="4067944" cy="30629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54478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i?id=7a17b9c29369ffb0e6353f0f8d4352e8_l-5339410-images-thumbs&amp;n=13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9394" name="Picture 2" descr="C:\Users\Сергей\Desktop\БАЙКАЛ ФОТО\IMG_20250320_192133_8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188640"/>
            <a:ext cx="4206941" cy="3168352"/>
          </a:xfrm>
          <a:prstGeom prst="rect">
            <a:avLst/>
          </a:prstGeom>
          <a:noFill/>
        </p:spPr>
      </p:pic>
      <p:pic>
        <p:nvPicPr>
          <p:cNvPr id="59395" name="Picture 3" descr="C:\Users\Сергей\Desktop\БАЙКАЛ ФОТО\IMG_20250320_192150_399.jpg"/>
          <p:cNvPicPr>
            <a:picLocks noChangeAspect="1" noChangeArrowheads="1"/>
          </p:cNvPicPr>
          <p:nvPr/>
        </p:nvPicPr>
        <p:blipFill>
          <a:blip r:embed="rId4" cstate="print"/>
          <a:srcRect r="8271" b="3401"/>
          <a:stretch>
            <a:fillRect/>
          </a:stretch>
        </p:blipFill>
        <p:spPr bwMode="auto">
          <a:xfrm>
            <a:off x="4788024" y="3284984"/>
            <a:ext cx="4176464" cy="3312368"/>
          </a:xfrm>
          <a:prstGeom prst="rect">
            <a:avLst/>
          </a:prstGeom>
          <a:noFill/>
        </p:spPr>
      </p:pic>
      <p:pic>
        <p:nvPicPr>
          <p:cNvPr id="59396" name="Picture 4" descr="C:\Users\Сергей\Desktop\БАЙКАЛ ФОТО\IMG_20250320_192145_6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88640"/>
            <a:ext cx="3960440" cy="2982706"/>
          </a:xfrm>
          <a:prstGeom prst="rect">
            <a:avLst/>
          </a:prstGeom>
          <a:noFill/>
        </p:spPr>
      </p:pic>
      <p:pic>
        <p:nvPicPr>
          <p:cNvPr id="59398" name="Picture 6" descr="C:\Users\Сергей\Desktop\БАЙКАЛ ФОТО\IMG_20250320_192154_497.jpg"/>
          <p:cNvPicPr>
            <a:picLocks noChangeAspect="1" noChangeArrowheads="1"/>
          </p:cNvPicPr>
          <p:nvPr/>
        </p:nvPicPr>
        <p:blipFill>
          <a:blip r:embed="rId6" cstate="print"/>
          <a:srcRect r="19288"/>
          <a:stretch>
            <a:fillRect/>
          </a:stretch>
        </p:blipFill>
        <p:spPr bwMode="auto">
          <a:xfrm>
            <a:off x="122590" y="3933056"/>
            <a:ext cx="4512544" cy="2520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i?id=7a17b9c29369ffb0e6353f0f8d4352e8_l-5339410-images-thumbs&amp;n=13">
            <a:extLst>
              <a:ext uri="{FF2B5EF4-FFF2-40B4-BE49-F238E27FC236}">
                <a16:creationId xmlns:a16="http://schemas.microsoft.com/office/drawing/2014/main" id="{E56AD216-279E-4451-9D19-BBB87C824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314" name="Picture 2" descr="C:\Users\Сергей\Desktop\Занятие Е.А\17430805669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0352"/>
            <a:ext cx="4248472" cy="3198850"/>
          </a:xfrm>
          <a:prstGeom prst="rect">
            <a:avLst/>
          </a:prstGeom>
          <a:noFill/>
        </p:spPr>
      </p:pic>
      <p:pic>
        <p:nvPicPr>
          <p:cNvPr id="13315" name="Picture 3" descr="C:\Users\Сергей\Desktop\Занятие Е.А\1743080567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429000"/>
            <a:ext cx="4248472" cy="3198850"/>
          </a:xfrm>
          <a:prstGeom prst="rect">
            <a:avLst/>
          </a:prstGeom>
          <a:noFill/>
        </p:spPr>
      </p:pic>
      <p:pic>
        <p:nvPicPr>
          <p:cNvPr id="13316" name="Picture 4" descr="C:\Users\Сергей\Desktop\Занятие Е.А\17430805670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495650"/>
            <a:ext cx="4176464" cy="3144632"/>
          </a:xfrm>
          <a:prstGeom prst="rect">
            <a:avLst/>
          </a:prstGeom>
          <a:noFill/>
        </p:spPr>
      </p:pic>
      <p:pic>
        <p:nvPicPr>
          <p:cNvPr id="13317" name="Picture 5" descr="C:\Users\Сергей\Desktop\Занятие Е.А\17430805670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88639"/>
            <a:ext cx="4176464" cy="31446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5447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i?id=7a17b9c29369ffb0e6353f0f8d4352e8_l-5339410-images-thumbs&amp;n=13">
            <a:extLst>
              <a:ext uri="{FF2B5EF4-FFF2-40B4-BE49-F238E27FC236}">
                <a16:creationId xmlns:a16="http://schemas.microsoft.com/office/drawing/2014/main" id="{E56AD216-279E-4451-9D19-BBB87C824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171700" cy="4811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188640"/>
            <a:ext cx="489654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988828" y="3275870"/>
            <a:ext cx="387020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96644" y="3140968"/>
            <a:ext cx="339583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i?id=7a17b9c29369ffb0e6353f0f8d4352e8_l-5339410-images-thumbs&amp;n=13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611560" y="0"/>
            <a:ext cx="9144000" cy="6858000"/>
          </a:xfrm>
          <a:prstGeom prst="rect">
            <a:avLst/>
          </a:prstGeom>
          <a:noFill/>
        </p:spPr>
      </p:pic>
      <p:pic>
        <p:nvPicPr>
          <p:cNvPr id="67586" name="Picture 2" descr="C:\Users\Сергей\Desktop\17429123465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284984"/>
            <a:ext cx="4218853" cy="3176548"/>
          </a:xfrm>
          <a:prstGeom prst="rect">
            <a:avLst/>
          </a:prstGeom>
          <a:noFill/>
        </p:spPr>
      </p:pic>
      <p:pic>
        <p:nvPicPr>
          <p:cNvPr id="67587" name="Picture 3" descr="C:\Users\Сергей\Desktop\17429124387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9" y="260648"/>
            <a:ext cx="4320479" cy="3253066"/>
          </a:xfrm>
          <a:prstGeom prst="rect">
            <a:avLst/>
          </a:prstGeom>
          <a:noFill/>
        </p:spPr>
      </p:pic>
      <p:pic>
        <p:nvPicPr>
          <p:cNvPr id="7171" name="Picture 3" descr="C:\Users\Сергей\Desktop\ОПЫТЫ\17430803814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188640"/>
            <a:ext cx="3888432" cy="2927761"/>
          </a:xfrm>
          <a:prstGeom prst="rect">
            <a:avLst/>
          </a:prstGeom>
          <a:noFill/>
        </p:spPr>
      </p:pic>
      <p:pic>
        <p:nvPicPr>
          <p:cNvPr id="7172" name="Picture 4" descr="C:\Users\Сергей\Desktop\ОПЫТЫ\174308038147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3717032"/>
            <a:ext cx="3935687" cy="29633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i?id=7a17b9c29369ffb0e6353f0f8d4352e8_l-5339410-images-thumbs&amp;n=13">
            <a:extLst>
              <a:ext uri="{FF2B5EF4-FFF2-40B4-BE49-F238E27FC236}">
                <a16:creationId xmlns:a16="http://schemas.microsoft.com/office/drawing/2014/main" id="{E56AD216-279E-4451-9D19-BBB87C824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260648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E:\БайкалБайкал\Д.Игры\17433348892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771038"/>
            <a:ext cx="4115949" cy="3086962"/>
          </a:xfrm>
          <a:prstGeom prst="rect">
            <a:avLst/>
          </a:prstGeom>
          <a:noFill/>
        </p:spPr>
      </p:pic>
      <p:pic>
        <p:nvPicPr>
          <p:cNvPr id="1027" name="Picture 3" descr="E:\БайкалБайкал\Д.Игры\17433348891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404664"/>
            <a:ext cx="2592288" cy="3880853"/>
          </a:xfrm>
          <a:prstGeom prst="rect">
            <a:avLst/>
          </a:prstGeom>
          <a:noFill/>
        </p:spPr>
      </p:pic>
      <p:pic>
        <p:nvPicPr>
          <p:cNvPr id="1030" name="Picture 6" descr="E:\БайкалБайкал\Д.Игры\17433348892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645024"/>
            <a:ext cx="2409732" cy="3212976"/>
          </a:xfrm>
          <a:prstGeom prst="rect">
            <a:avLst/>
          </a:prstGeom>
          <a:noFill/>
        </p:spPr>
      </p:pic>
      <p:pic>
        <p:nvPicPr>
          <p:cNvPr id="1031" name="Picture 7" descr="E:\БайкалБайкал\Д.Игры\17433348892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332655"/>
            <a:ext cx="2520280" cy="33603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67515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i?id=7a17b9c29369ffb0e6353f0f8d4352e8_l-5339410-images-thumbs&amp;n=13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43" name="Picture 3" descr="C:\Users\Сергей\Desktop\разные фото на всеобуч\IMG-38c450279f677ca6a3e2f360b0057bf7-V.jpg"/>
          <p:cNvPicPr>
            <a:picLocks noChangeAspect="1" noChangeArrowheads="1"/>
          </p:cNvPicPr>
          <p:nvPr/>
        </p:nvPicPr>
        <p:blipFill>
          <a:blip r:embed="rId3" cstate="print"/>
          <a:srcRect t="25200"/>
          <a:stretch>
            <a:fillRect/>
          </a:stretch>
        </p:blipFill>
        <p:spPr bwMode="auto">
          <a:xfrm>
            <a:off x="827584" y="3954600"/>
            <a:ext cx="2736304" cy="2729020"/>
          </a:xfrm>
          <a:prstGeom prst="rect">
            <a:avLst/>
          </a:prstGeom>
          <a:noFill/>
        </p:spPr>
      </p:pic>
      <p:pic>
        <p:nvPicPr>
          <p:cNvPr id="61445" name="Picture 5" descr="C:\Users\Сергей\Desktop\разные фото на всеобуч\IMG-0b930243217ec6f994f2498a93f1ba3e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3501008" cy="3501008"/>
          </a:xfrm>
          <a:prstGeom prst="rect">
            <a:avLst/>
          </a:prstGeom>
          <a:noFill/>
        </p:spPr>
      </p:pic>
      <p:pic>
        <p:nvPicPr>
          <p:cNvPr id="6146" name="Picture 2" descr="C:\Users\Сергей\Desktop\ЗП1(2).jpg"/>
          <p:cNvPicPr>
            <a:picLocks noChangeAspect="1" noChangeArrowheads="1"/>
          </p:cNvPicPr>
          <p:nvPr/>
        </p:nvPicPr>
        <p:blipFill>
          <a:blip r:embed="rId5" cstate="print"/>
          <a:srcRect b="44750"/>
          <a:stretch>
            <a:fillRect/>
          </a:stretch>
        </p:blipFill>
        <p:spPr bwMode="auto">
          <a:xfrm>
            <a:off x="3851919" y="764704"/>
            <a:ext cx="5159755" cy="40324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38597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i?id=7a17b9c29369ffb0e6353f0f8d4352e8_l-5339410-images-thumbs&amp;n=13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Users\Сергей\Desktop\разные фото на всеобуч\сказка.jpg"/>
          <p:cNvPicPr>
            <a:picLocks noChangeAspect="1" noChangeArrowheads="1"/>
          </p:cNvPicPr>
          <p:nvPr/>
        </p:nvPicPr>
        <p:blipFill>
          <a:blip r:embed="rId3" cstate="print"/>
          <a:srcRect l="9853" t="26616" r="28573"/>
          <a:stretch>
            <a:fillRect/>
          </a:stretch>
        </p:blipFill>
        <p:spPr bwMode="auto">
          <a:xfrm>
            <a:off x="0" y="2325852"/>
            <a:ext cx="5076056" cy="2687324"/>
          </a:xfrm>
          <a:prstGeom prst="rect">
            <a:avLst/>
          </a:prstGeom>
          <a:noFill/>
        </p:spPr>
      </p:pic>
      <p:pic>
        <p:nvPicPr>
          <p:cNvPr id="1029" name="Picture 5" descr="C:\Users\Сергей\Desktop\1743557467563(1).jpg"/>
          <p:cNvPicPr>
            <a:picLocks noChangeAspect="1" noChangeArrowheads="1"/>
          </p:cNvPicPr>
          <p:nvPr/>
        </p:nvPicPr>
        <p:blipFill>
          <a:blip r:embed="rId4" cstate="print"/>
          <a:srcRect l="22743" t="51689" r="3925"/>
          <a:stretch>
            <a:fillRect/>
          </a:stretch>
        </p:blipFill>
        <p:spPr bwMode="auto">
          <a:xfrm>
            <a:off x="4535803" y="4581128"/>
            <a:ext cx="4608197" cy="2276872"/>
          </a:xfrm>
          <a:prstGeom prst="rect">
            <a:avLst/>
          </a:prstGeom>
          <a:noFill/>
        </p:spPr>
      </p:pic>
      <p:pic>
        <p:nvPicPr>
          <p:cNvPr id="1030" name="Picture 6" descr="C:\Users\Сергей\Desktop\1743557467551(1).jpg"/>
          <p:cNvPicPr>
            <a:picLocks noChangeAspect="1" noChangeArrowheads="1"/>
          </p:cNvPicPr>
          <p:nvPr/>
        </p:nvPicPr>
        <p:blipFill>
          <a:blip r:embed="rId5" cstate="print"/>
          <a:srcRect l="2751" t="48819" b="18107"/>
          <a:stretch>
            <a:fillRect/>
          </a:stretch>
        </p:blipFill>
        <p:spPr bwMode="auto">
          <a:xfrm>
            <a:off x="4122971" y="0"/>
            <a:ext cx="5021029" cy="227687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5229200"/>
            <a:ext cx="457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Экологическая сказка как средство экологического воспитания дошкольников</a:t>
            </a:r>
            <a:r>
              <a:rPr lang="ru-RU" b="1" dirty="0">
                <a:solidFill>
                  <a:schemeClr val="bg1"/>
                </a:solidFill>
                <a:hlinkClick r:id="rId6"/>
              </a:rPr>
              <a:t> </a:t>
            </a:r>
            <a:r>
              <a:rPr lang="en-US" dirty="0">
                <a:hlinkClick r:id="rId6"/>
              </a:rPr>
              <a:t>https://03000681.</a:t>
            </a:r>
            <a:r>
              <a:rPr lang="ru-RU" dirty="0" err="1">
                <a:hlinkClick r:id="rId6"/>
              </a:rPr>
              <a:t>есимп.рф</a:t>
            </a:r>
            <a:r>
              <a:rPr lang="ru-RU" dirty="0">
                <a:hlinkClick r:id="rId6"/>
              </a:rPr>
              <a:t>/</a:t>
            </a:r>
            <a:r>
              <a:rPr lang="en-US" dirty="0">
                <a:hlinkClick r:id="rId6"/>
              </a:rPr>
              <a:t>site/</a:t>
            </a:r>
            <a:r>
              <a:rPr lang="en-US" dirty="0" err="1">
                <a:hlinkClick r:id="rId6"/>
              </a:rPr>
              <a:t>pub?id</a:t>
            </a:r>
            <a:r>
              <a:rPr lang="en-US" dirty="0">
                <a:hlinkClick r:id="rId6"/>
              </a:rPr>
              <a:t>=74343</a:t>
            </a:r>
            <a:endParaRPr lang="ru-RU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i?id=7a17b9c29369ffb0e6353f0f8d4352e8_l-5339410-images-thumbs&amp;n=13">
            <a:extLst>
              <a:ext uri="{FF2B5EF4-FFF2-40B4-BE49-F238E27FC236}">
                <a16:creationId xmlns:a16="http://schemas.microsoft.com/office/drawing/2014/main" id="{E56AD216-279E-4451-9D19-BBB87C824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20D0EE-00D2-4C80-97A0-7717CC493CE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1628800"/>
            <a:ext cx="5020840" cy="30963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E202B7-6777-4055-9583-2A4027B80B4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35848" y="476672"/>
            <a:ext cx="3787422" cy="57606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528" y="5445224"/>
            <a:ext cx="471601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hlinkClick r:id="rId6"/>
              </a:rPr>
              <a:t>Памятка «Сохраним Байкал вместе» </a:t>
            </a:r>
            <a:r>
              <a:rPr lang="en-US" sz="1600" dirty="0">
                <a:hlinkClick r:id="rId6"/>
              </a:rPr>
              <a:t>https://bur-87-ul.tvoysadik.ru/site/pub?id=4295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3154478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7a17b9c29369ffb0e6353f0f8d4352e8_l-5339410-images-thumbs&amp;n=13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276872"/>
            <a:ext cx="7416824" cy="2040632"/>
          </a:xfrm>
        </p:spPr>
        <p:txBody>
          <a:bodyPr>
            <a:noAutofit/>
          </a:bodyPr>
          <a:lstStyle/>
          <a:p>
            <a:endParaRPr lang="ru-RU" sz="4000" b="1" dirty="0">
              <a:solidFill>
                <a:schemeClr val="accent4">
                  <a:lumMod val="5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A580B4-BC5F-4AB0-9C96-F7C0073D1DF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6" y="308856"/>
            <a:ext cx="9046644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557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7a17b9c29369ffb0e6353f0f8d4352e8_l-5339410-images-thumbs&amp;n=13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276872"/>
            <a:ext cx="7416824" cy="2040632"/>
          </a:xfrm>
        </p:spPr>
        <p:txBody>
          <a:bodyPr>
            <a:noAutofit/>
          </a:bodyPr>
          <a:lstStyle/>
          <a:p>
            <a:endParaRPr lang="ru-RU" sz="4000" b="1" dirty="0">
              <a:solidFill>
                <a:schemeClr val="accent4">
                  <a:lumMod val="5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68610" name="Picture 2" descr="C:\Users\Сергей\Desktop\28fee5d7-daef-5489-825b-19abf908de5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260" y="404664"/>
            <a:ext cx="8855227" cy="5904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7a17b9c29369ffb0e6353f0f8d4352e8_l-5339410-images-thumbs&amp;n=13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8641"/>
            <a:ext cx="7772400" cy="57606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276872"/>
            <a:ext cx="7416824" cy="2040632"/>
          </a:xfrm>
        </p:spPr>
        <p:txBody>
          <a:bodyPr>
            <a:noAutofit/>
          </a:bodyPr>
          <a:lstStyle/>
          <a:p>
            <a:endParaRPr lang="ru-RU" sz="4000" b="1" dirty="0">
              <a:solidFill>
                <a:schemeClr val="accent4">
                  <a:lumMod val="5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69634" name="Picture 2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i?id=7a17b9c29369ffb0e6353f0f8d4352e8_l-5339410-images-thumbs&amp;n=13">
            <a:extLst>
              <a:ext uri="{FF2B5EF4-FFF2-40B4-BE49-F238E27FC236}">
                <a16:creationId xmlns:a16="http://schemas.microsoft.com/office/drawing/2014/main" id="{E56AD216-279E-4451-9D19-BBB87C824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 descr="C:\Users\Сергей\Desktop\БайкалБайкал\17\20240111_1152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2708920"/>
            <a:ext cx="2811912" cy="2959908"/>
          </a:xfrm>
          <a:prstGeom prst="rect">
            <a:avLst/>
          </a:prstGeom>
          <a:noFill/>
        </p:spPr>
      </p:pic>
      <p:pic>
        <p:nvPicPr>
          <p:cNvPr id="2052" name="Picture 4" descr="C:\Users\Сергей\Desktop\БайкалБайкал\17\20240111_115353.jpg"/>
          <p:cNvPicPr>
            <a:picLocks noChangeAspect="1" noChangeArrowheads="1"/>
          </p:cNvPicPr>
          <p:nvPr/>
        </p:nvPicPr>
        <p:blipFill>
          <a:blip r:embed="rId4" cstate="print"/>
          <a:srcRect r="15354"/>
          <a:stretch>
            <a:fillRect/>
          </a:stretch>
        </p:blipFill>
        <p:spPr bwMode="auto">
          <a:xfrm>
            <a:off x="179512" y="3573016"/>
            <a:ext cx="3328570" cy="3096344"/>
          </a:xfrm>
          <a:prstGeom prst="rect">
            <a:avLst/>
          </a:prstGeom>
          <a:noFill/>
        </p:spPr>
      </p:pic>
      <p:pic>
        <p:nvPicPr>
          <p:cNvPr id="2053" name="Picture 5" descr="C:\Users\Сергей\Desktop\БайкалБайкал\17\20240111_1300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3" y="188640"/>
            <a:ext cx="3685095" cy="2376264"/>
          </a:xfrm>
          <a:prstGeom prst="rect">
            <a:avLst/>
          </a:prstGeom>
          <a:noFill/>
        </p:spPr>
      </p:pic>
      <p:pic>
        <p:nvPicPr>
          <p:cNvPr id="2054" name="Picture 6" descr="C:\Users\Сергей\Desktop\БайкалБайкал\17\20240111_1306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88640"/>
            <a:ext cx="4336753" cy="2880320"/>
          </a:xfrm>
          <a:prstGeom prst="rect">
            <a:avLst/>
          </a:prstGeom>
          <a:noFill/>
        </p:spPr>
      </p:pic>
      <p:pic>
        <p:nvPicPr>
          <p:cNvPr id="4098" name="Picture 2" descr="C:\Users\Сергей\Desktop\БайкалБайкал\17\20240111_1307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6" y="3356992"/>
            <a:ext cx="2448273" cy="28494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577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i?id=7a17b9c29369ffb0e6353f0f8d4352e8_l-5339410-images-thumbs&amp;n=13">
            <a:extLst>
              <a:ext uri="{FF2B5EF4-FFF2-40B4-BE49-F238E27FC236}">
                <a16:creationId xmlns:a16="http://schemas.microsoft.com/office/drawing/2014/main" id="{E56AD216-279E-4451-9D19-BBB87C824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363" name="Picture 3" descr="C:\Users\Сергей\Downloads\кормуш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0"/>
            <a:ext cx="3240360" cy="3240360"/>
          </a:xfrm>
          <a:prstGeom prst="rect">
            <a:avLst/>
          </a:prstGeom>
          <a:noFill/>
        </p:spPr>
      </p:pic>
      <p:pic>
        <p:nvPicPr>
          <p:cNvPr id="15364" name="Picture 4" descr="C:\Users\Сергей\Downloads\кормушка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212976"/>
            <a:ext cx="3645024" cy="3645024"/>
          </a:xfrm>
          <a:prstGeom prst="rect">
            <a:avLst/>
          </a:prstGeom>
          <a:noFill/>
        </p:spPr>
      </p:pic>
      <p:pic>
        <p:nvPicPr>
          <p:cNvPr id="15365" name="Picture 5" descr="C:\Users\Сергей\Downloads\кормушка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3212976"/>
            <a:ext cx="3645024" cy="3645024"/>
          </a:xfrm>
          <a:prstGeom prst="rect">
            <a:avLst/>
          </a:prstGeom>
          <a:noFill/>
        </p:spPr>
      </p:pic>
      <p:pic>
        <p:nvPicPr>
          <p:cNvPr id="15366" name="Picture 6" descr="C:\Users\Сергей\Downloads\кормушка 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0"/>
            <a:ext cx="3240360" cy="3240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5447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i?id=7a17b9c29369ffb0e6353f0f8d4352e8_l-5339410-images-thumbs&amp;n=13">
            <a:extLst>
              <a:ext uri="{FF2B5EF4-FFF2-40B4-BE49-F238E27FC236}">
                <a16:creationId xmlns:a16="http://schemas.microsoft.com/office/drawing/2014/main" id="{E56AD216-279E-4451-9D19-BBB87C824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C:\Users\Сергей\Desktop\На улице\0PrgkT_3szx6HDowvPBH1mbkBiIYMHWru7Hm82e8iqwL88fWz2sx_vY51Rp4sWh0-_eOp99dJ5ykTUsJ8FkmeJw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52636"/>
            <a:ext cx="4032448" cy="3024336"/>
          </a:xfrm>
          <a:prstGeom prst="rect">
            <a:avLst/>
          </a:prstGeom>
          <a:noFill/>
        </p:spPr>
      </p:pic>
      <p:pic>
        <p:nvPicPr>
          <p:cNvPr id="9219" name="Picture 3" descr="C:\Users\Сергей\Desktop\На улице\ERM6o3FiSwRiUizqAd8BriAMgZfvvWHFJ1sCYDXbe2sH2CKCNo8ZEmtAdDnTwLM79rbe45srAgsuWwYFsPRpkLc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65820"/>
            <a:ext cx="4032448" cy="3024336"/>
          </a:xfrm>
          <a:prstGeom prst="rect">
            <a:avLst/>
          </a:prstGeom>
          <a:noFill/>
        </p:spPr>
      </p:pic>
      <p:pic>
        <p:nvPicPr>
          <p:cNvPr id="9220" name="Picture 4" descr="C:\Users\Сергей\Desktop\На улице\hIlIK1y10s8W_CJCF1h7BHyePz6qJ56yEwPW3DODwMM0_VjXkf2TBx8_2dlIialGshmVHH_pVeTtVHB0e9I-JFy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374994"/>
            <a:ext cx="4392488" cy="3294366"/>
          </a:xfrm>
          <a:prstGeom prst="rect">
            <a:avLst/>
          </a:prstGeom>
          <a:noFill/>
        </p:spPr>
      </p:pic>
      <p:pic>
        <p:nvPicPr>
          <p:cNvPr id="9221" name="Picture 5" descr="C:\Users\Сергей\Desktop\На улице\kDduuSp3DsxCrDe-Y9f2jiJka-x71qbsEA4WAzR3d8HDqt18-b0NvzWLbrd2PZh1GeYRltNXZPtmjK0o0IuwOf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3284984"/>
            <a:ext cx="3456384" cy="3456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5447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i?id=7a17b9c29369ffb0e6353f0f8d4352e8_l-5339410-images-thumbs&amp;n=13">
            <a:extLst>
              <a:ext uri="{FF2B5EF4-FFF2-40B4-BE49-F238E27FC236}">
                <a16:creationId xmlns:a16="http://schemas.microsoft.com/office/drawing/2014/main" id="{E56AD216-279E-4451-9D19-BBB87C824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0" name="Picture 2" descr="C:\Users\Сергей\Desktop\На улице\Nm5Ic60PStxiZe3G_S6CtJ4bBm3QeAsgWTP8Dyi1FI9OANDgRGjAGT81ZT6ZLDvzfnBeztVmxvNTyqUZ3_No0_k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3600400" cy="3600400"/>
          </a:xfrm>
          <a:prstGeom prst="rect">
            <a:avLst/>
          </a:prstGeom>
          <a:noFill/>
        </p:spPr>
      </p:pic>
      <p:pic>
        <p:nvPicPr>
          <p:cNvPr id="12291" name="Picture 3" descr="C:\Users\Сергей\Desktop\На улице\OngiEnxi7j1C0FpF6StFsMHbJed_Bx1B08rACPO702zsKPkNzgg060zwtA1ccP8oCCFXQABqltdmJrfrpaCt4e_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7" y="188640"/>
            <a:ext cx="4512501" cy="3384376"/>
          </a:xfrm>
          <a:prstGeom prst="rect">
            <a:avLst/>
          </a:prstGeom>
          <a:noFill/>
        </p:spPr>
      </p:pic>
      <p:pic>
        <p:nvPicPr>
          <p:cNvPr id="12292" name="Picture 4" descr="C:\Users\Сергей\Desktop\На улице\oo3zCw_BdjJ2hIRacyzBo47KrcUVifoDBn4nBWUF2Tw06fc2IYr6Ojf8tR8YxP9MMEFnUZX8Sds2UB1iKoY1fA6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645024"/>
            <a:ext cx="3960440" cy="2970330"/>
          </a:xfrm>
          <a:prstGeom prst="rect">
            <a:avLst/>
          </a:prstGeom>
          <a:noFill/>
        </p:spPr>
      </p:pic>
      <p:pic>
        <p:nvPicPr>
          <p:cNvPr id="12293" name="Picture 5" descr="C:\Users\Сергей\Desktop\На улице\PeDIYPDZndYxOXNPTxPvEAYAnMNePErgmRSZmD8Lwo0bAp6SKsL67YkYA0a1f3-vQ42xThkdbHct0q14hELKLU3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5008" y="3933056"/>
            <a:ext cx="3552395" cy="2664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5447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7a17b9c29369ffb0e6353f0f8d4352e8_l-5339410-images-thumbs&amp;n=13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332656"/>
            <a:ext cx="8712968" cy="273630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17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Байка́л</a:t>
            </a:r>
            <a:r>
              <a:rPr lang="ru-RU" sz="17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 — озеро тектонического происхождения в южной части Восточной Сибири, глубочайшее озеро планеты Земля, крупнейший природный резервуар пресной воды. Более половины года озеро сковано льдом, период ледостава 15 января — 1 мая, судоходство осуществляется с июня по сентябрь.  Озеро и прибрежные территории отличаются уникальным разнообразием флоры и фауны, </a:t>
            </a:r>
            <a:r>
              <a:rPr lang="ru-RU" sz="17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бо́льшая</a:t>
            </a:r>
            <a:r>
              <a:rPr lang="ru-RU" sz="17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часть видов </a:t>
            </a:r>
            <a:r>
              <a:rPr lang="ru-RU" sz="17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эндемична</a:t>
            </a:r>
            <a:r>
              <a:rPr lang="ru-RU" sz="17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Местные жители  традиционно называют Байкал морем.</a:t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5301208"/>
            <a:ext cx="3456384" cy="745374"/>
          </a:xfrm>
        </p:spPr>
        <p:txBody>
          <a:bodyPr>
            <a:normAutofit/>
          </a:bodyPr>
          <a:lstStyle/>
          <a:p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074" name="Picture 2" descr="E:\БайкалБайкал\15\20250325_1539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140968"/>
            <a:ext cx="3888432" cy="3437079"/>
          </a:xfrm>
          <a:prstGeom prst="rect">
            <a:avLst/>
          </a:prstGeom>
          <a:noFill/>
        </p:spPr>
      </p:pic>
      <p:pic>
        <p:nvPicPr>
          <p:cNvPr id="3075" name="Picture 3" descr="C:\Users\Сергей\Desktop\БайкалБайкал\Б.jpg"/>
          <p:cNvPicPr>
            <a:picLocks noChangeAspect="1" noChangeArrowheads="1"/>
          </p:cNvPicPr>
          <p:nvPr/>
        </p:nvPicPr>
        <p:blipFill>
          <a:blip r:embed="rId5" cstate="print"/>
          <a:srcRect l="3427" r="2322" b="4753"/>
          <a:stretch>
            <a:fillRect/>
          </a:stretch>
        </p:blipFill>
        <p:spPr bwMode="auto">
          <a:xfrm>
            <a:off x="4499992" y="3068960"/>
            <a:ext cx="4336482" cy="35480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704</TotalTime>
  <Words>423</Words>
  <Application>Microsoft Office PowerPoint</Application>
  <PresentationFormat>Экран (4:3)</PresentationFormat>
  <Paragraphs>57</Paragraphs>
  <Slides>47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6" baseType="lpstr">
      <vt:lpstr>Arial</vt:lpstr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Байка́л — озеро тектонического происхождения в южной части Восточной Сибири, глубочайшее озеро планеты Земля, крупнейший природный резервуар пресной воды. Более половины года озеро сковано льдом, период ледостава 15 января — 1 мая, судоходство осуществляется с июня по сентябрь.  Озеро и прибрежные территории отличаются уникальным разнообразием флоры и фауны, бо́льшая часть видов эндемична. Местные жители  традиционно называют Байкал морем. </vt:lpstr>
      <vt:lpstr>ОзероБайкал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Сергей</dc:creator>
  <cp:lastModifiedBy>ДС №87 "Улыбка"</cp:lastModifiedBy>
  <cp:revision>35</cp:revision>
  <dcterms:created xsi:type="dcterms:W3CDTF">2025-03-24T12:27:00Z</dcterms:created>
  <dcterms:modified xsi:type="dcterms:W3CDTF">2025-04-08T04:56:50Z</dcterms:modified>
</cp:coreProperties>
</file>